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</p:sldMasterIdLst>
  <p:notesMasterIdLst>
    <p:notesMasterId r:id="rId22"/>
  </p:notesMasterIdLst>
  <p:sldIdLst>
    <p:sldId id="256" r:id="rId3"/>
    <p:sldId id="257" r:id="rId4"/>
    <p:sldId id="264" r:id="rId5"/>
    <p:sldId id="265" r:id="rId6"/>
    <p:sldId id="269" r:id="rId7"/>
    <p:sldId id="286" r:id="rId8"/>
    <p:sldId id="288" r:id="rId9"/>
    <p:sldId id="285" r:id="rId10"/>
    <p:sldId id="289" r:id="rId11"/>
    <p:sldId id="293" r:id="rId12"/>
    <p:sldId id="295" r:id="rId13"/>
    <p:sldId id="301" r:id="rId14"/>
    <p:sldId id="303" r:id="rId15"/>
    <p:sldId id="302" r:id="rId16"/>
    <p:sldId id="296" r:id="rId17"/>
    <p:sldId id="300" r:id="rId18"/>
    <p:sldId id="298" r:id="rId19"/>
    <p:sldId id="299" r:id="rId20"/>
    <p:sldId id="283" r:id="rId2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43057F-B2F5-421F-8056-EDD4B8D0A86C}" type="datetimeFigureOut">
              <a:rPr lang="de-AT" smtClean="0"/>
              <a:t>08.03.2021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2BEE1-DF1D-41BB-82FD-057C659732C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28781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1475" y="1498028"/>
            <a:ext cx="11449050" cy="1150937"/>
          </a:xfrm>
          <a:noFill/>
        </p:spPr>
        <p:txBody>
          <a:bodyPr lIns="0" tIns="0" rIns="0" bIns="0"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475" y="2883857"/>
            <a:ext cx="11449050" cy="792163"/>
          </a:xfrm>
        </p:spPr>
        <p:txBody>
          <a:bodyPr/>
          <a:lstStyle>
            <a:lvl1pPr>
              <a:buFont typeface="Wingdings" pitchFamily="2" charset="2"/>
              <a:buNone/>
              <a:defRPr sz="2000"/>
            </a:lvl1pPr>
          </a:lstStyle>
          <a:p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22" y="5760000"/>
            <a:ext cx="3406329" cy="702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675" y="6224371"/>
            <a:ext cx="4084405" cy="40809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444" y="5598188"/>
            <a:ext cx="2043933" cy="122428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89" y="5760000"/>
            <a:ext cx="548395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8270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F120-D788-4EDC-8926-E4BB375D2B61}" type="datetime1">
              <a:rPr lang="de-AT" smtClean="0"/>
              <a:t>08.03.2021</a:t>
            </a:fld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0300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71475" y="1484313"/>
            <a:ext cx="5653088" cy="4392612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67439" y="1484313"/>
            <a:ext cx="5653086" cy="4392612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3F5C6-59A7-405C-894E-D7967393C602}" type="datetime1">
              <a:rPr lang="de-AT" smtClean="0"/>
              <a:t>08.03.2021</a:t>
            </a:fld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629814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1475" y="1484313"/>
            <a:ext cx="5653088" cy="631450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71475" y="2131199"/>
            <a:ext cx="5653088" cy="3745725"/>
          </a:xfrm>
        </p:spPr>
        <p:txBody>
          <a:bodyPr tIns="0"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67437" y="1484313"/>
            <a:ext cx="5653087" cy="631450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67439" y="2131199"/>
            <a:ext cx="5653086" cy="3745725"/>
          </a:xfrm>
        </p:spPr>
        <p:txBody>
          <a:bodyPr tIns="0"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45669-EEF3-4449-875D-CFF6A57F4D31}" type="datetime1">
              <a:rPr lang="de-AT" smtClean="0"/>
              <a:t>08.03.2021</a:t>
            </a:fld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93875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solidFill>
            <a:srgbClr val="007E46"/>
          </a:solidFill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4EC6D-A7C3-4B03-A257-84B19F079990}" type="datetime1">
              <a:rPr lang="de-AT" smtClean="0"/>
              <a:t>08.03.2021</a:t>
            </a:fld>
            <a:endParaRPr lang="de-AT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7132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DE95A-5032-43BC-93C3-68B05B0C1C69}" type="datetime1">
              <a:rPr lang="de-AT" smtClean="0"/>
              <a:t>08.03.2021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4089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1475" y="4042801"/>
            <a:ext cx="11449049" cy="1362075"/>
          </a:xfrm>
        </p:spPr>
        <p:txBody>
          <a:bodyPr lIns="0" rIns="0" anchor="t"/>
          <a:lstStyle>
            <a:lvl1pPr algn="l">
              <a:defRPr sz="3733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1475" y="2545201"/>
            <a:ext cx="1144905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40E3-4D47-4869-9659-5D12313D701D}" type="datetime1">
              <a:rPr lang="de-AT" smtClean="0"/>
              <a:t>08.03.2021</a:t>
            </a:fld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8044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4559829" cy="1296000"/>
          </a:xfrm>
          <a:solidFill>
            <a:srgbClr val="007E46"/>
          </a:solidFill>
          <a:ln>
            <a:solidFill>
              <a:srgbClr val="007E46"/>
            </a:solidFill>
          </a:ln>
        </p:spPr>
        <p:txBody>
          <a:bodyPr lIns="381600" rIns="0"/>
          <a:lstStyle>
            <a:lvl1pPr algn="l">
              <a:defRPr sz="2667" b="1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23199" y="273049"/>
            <a:ext cx="7097325" cy="5603876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>
          <a:xfrm>
            <a:off x="371475" y="1484313"/>
            <a:ext cx="4187827" cy="439261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E419B13-5CA4-4993-97E3-31C0CAADA683}" type="datetime1">
              <a:rPr lang="de-AT" smtClean="0"/>
              <a:t>08.03.2021</a:t>
            </a:fld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14392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71475" y="273600"/>
            <a:ext cx="11449050" cy="5018400"/>
          </a:xfrm>
        </p:spPr>
        <p:txBody>
          <a:bodyPr tIns="18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71475" y="5367338"/>
            <a:ext cx="9343725" cy="804863"/>
          </a:xfrm>
        </p:spPr>
        <p:txBody>
          <a:bodyPr/>
          <a:lstStyle>
            <a:lvl1pPr marL="0" indent="0">
              <a:lnSpc>
                <a:spcPts val="2133"/>
              </a:lnSpc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17315-EE6A-41FC-BEE7-8336E5827C55}" type="datetime1">
              <a:rPr lang="de-AT" smtClean="0"/>
              <a:t>08.03.2021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08079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2081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rgbClr val="007E46"/>
          </a:solidFill>
          <a:ln w="9525">
            <a:noFill/>
            <a:miter lim="800000"/>
            <a:headEnd/>
            <a:tailEnd/>
          </a:ln>
        </p:spPr>
        <p:txBody>
          <a:bodyPr vert="horz" wrap="square" lIns="381600" tIns="180000" rIns="381600" bIns="14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1475" y="1484313"/>
            <a:ext cx="11449050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Textmasterformate durch Klicken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371475" y="6215063"/>
            <a:ext cx="11446367" cy="0"/>
          </a:xfrm>
          <a:prstGeom prst="line">
            <a:avLst/>
          </a:prstGeom>
          <a:noFill/>
          <a:ln w="6350">
            <a:solidFill>
              <a:srgbClr val="89898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AT" sz="240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53" y="6308958"/>
            <a:ext cx="1554688" cy="320400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2525998" y="6316158"/>
            <a:ext cx="1564606" cy="11520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E3AD1-B1CA-4C0E-A869-29937CB3A248}" type="datetime1">
              <a:rPr lang="de-AT" smtClean="0"/>
              <a:t>08.03.2021</a:t>
            </a:fld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883121" y="6316158"/>
            <a:ext cx="3653053" cy="313200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l">
              <a:lnSpc>
                <a:spcPct val="100000"/>
              </a:lnSpc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2525998" y="6510001"/>
            <a:ext cx="1564606" cy="11520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83651-85F4-4F7C-8CD4-6F92915CA95E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163" y="6454151"/>
            <a:ext cx="2773677" cy="27713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829" y="6038452"/>
            <a:ext cx="1388013" cy="83139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71" y="6308958"/>
            <a:ext cx="25029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3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5pPr>
      <a:lvl6pPr marL="609585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6pPr>
      <a:lvl7pPr marL="121917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7pPr>
      <a:lvl8pPr marL="1828754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8pPr>
      <a:lvl9pPr marL="2438339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9pPr>
    </p:titleStyle>
    <p:bodyStyle>
      <a:lvl1pPr marL="133347" indent="-84665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chemeClr val="tx2"/>
        </a:buClr>
        <a:buSzPct val="25000"/>
        <a:buFont typeface="Wingdings" pitchFamily="2" charset="2"/>
        <a:buChar char=" 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93690" indent="-317492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007E46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785264" indent="-315376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D7B487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178955" indent="-315376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964B3C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72645" indent="-315376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6E3C28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8063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6pPr>
      <a:lvl7pPr marL="2690217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7pPr>
      <a:lvl8pPr marL="329980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8pPr>
      <a:lvl9pPr marL="3909386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rgbClr val="007E46"/>
          </a:solidFill>
          <a:ln w="9525">
            <a:noFill/>
            <a:miter lim="800000"/>
            <a:headEnd/>
            <a:tailEnd/>
          </a:ln>
        </p:spPr>
        <p:txBody>
          <a:bodyPr vert="horz" wrap="square" lIns="381600" tIns="180000" rIns="381600" bIns="14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1475" y="1484313"/>
            <a:ext cx="11449049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Textmasterformate durch Klicken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1202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5pPr>
      <a:lvl6pPr marL="609585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6pPr>
      <a:lvl7pPr marL="121917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7pPr>
      <a:lvl8pPr marL="1828754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8pPr>
      <a:lvl9pPr marL="2438339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9pPr>
    </p:titleStyle>
    <p:bodyStyle>
      <a:lvl1pPr marL="133347" indent="-84665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chemeClr val="tx2"/>
        </a:buClr>
        <a:buSzPct val="25000"/>
        <a:buFont typeface="Wingdings" pitchFamily="2" charset="2"/>
        <a:buChar char=" "/>
        <a:defRPr sz="2667">
          <a:solidFill>
            <a:schemeClr val="tx1"/>
          </a:solidFill>
          <a:latin typeface="+mn-lt"/>
          <a:ea typeface="+mn-ea"/>
          <a:cs typeface="+mn-cs"/>
        </a:defRPr>
      </a:lvl1pPr>
      <a:lvl2pPr marL="393690" indent="-317492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007E46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2pPr>
      <a:lvl3pPr marL="785264" indent="-315376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D7B487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3pPr>
      <a:lvl4pPr marL="1178955" indent="-315376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964B3C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4pPr>
      <a:lvl5pPr marL="1572645" indent="-315376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6E3C28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5pPr>
      <a:lvl6pPr marL="208063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6pPr>
      <a:lvl7pPr marL="2690217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7pPr>
      <a:lvl8pPr marL="329980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8pPr>
      <a:lvl9pPr marL="3909386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34">
          <p15:clr>
            <a:srgbClr val="F26B43"/>
          </p15:clr>
        </p15:guide>
        <p15:guide id="2" pos="7446">
          <p15:clr>
            <a:srgbClr val="F26B43"/>
          </p15:clr>
        </p15:guide>
        <p15:guide id="3" orient="horz" pos="935">
          <p15:clr>
            <a:srgbClr val="F26B43"/>
          </p15:clr>
        </p15:guide>
        <p15:guide id="4" orient="horz" pos="37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/>
              <a:t>Weinbaukataster NEU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b="1" dirty="0" smtClean="0"/>
              <a:t>Meldungen </a:t>
            </a:r>
            <a:r>
              <a:rPr lang="de-DE" b="1" dirty="0"/>
              <a:t>und Anträge im </a:t>
            </a:r>
            <a:r>
              <a:rPr lang="de-DE" b="1" dirty="0" smtClean="0"/>
              <a:t>e-AMA </a:t>
            </a:r>
          </a:p>
          <a:p>
            <a:endParaRPr lang="de-DE" b="1" dirty="0"/>
          </a:p>
          <a:p>
            <a:r>
              <a:rPr lang="de-DE" b="1" dirty="0" smtClean="0"/>
              <a:t>DI Johann Grassl</a:t>
            </a:r>
          </a:p>
          <a:p>
            <a:r>
              <a:rPr lang="de-DE" sz="1800" dirty="0" smtClean="0"/>
              <a:t>8. März 2021</a:t>
            </a: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410841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Weinbaukataster im </a:t>
            </a:r>
            <a:r>
              <a:rPr lang="de-DE" dirty="0" err="1" smtClean="0"/>
              <a:t>eAMA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AT" dirty="0" smtClean="0">
                <a:latin typeface="Arial" panose="020B0604020202020204" pitchFamily="34" charset="0"/>
                <a:cs typeface="Arial" panose="020B0604020202020204" pitchFamily="34" charset="0"/>
              </a:rPr>
              <a:t>Weinbaukataster auf INVEKOS-Basis (</a:t>
            </a:r>
            <a:r>
              <a:rPr lang="de-DE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tegriertes </a:t>
            </a:r>
            <a:r>
              <a:rPr lang="de-DE" b="1" u="sng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erwaltungs- und </a:t>
            </a:r>
            <a:r>
              <a:rPr lang="de-DE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Ko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ntroll</a:t>
            </a:r>
            <a:r>
              <a:rPr lang="de-DE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ystem)</a:t>
            </a:r>
            <a:endParaRPr lang="de-A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Aufgrund rechtlicher Vorgaben       und</a:t>
            </a:r>
          </a:p>
          <a:p>
            <a:pPr lvl="2"/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Zur flächen- und lagegenauen Abbildung </a:t>
            </a:r>
          </a:p>
          <a:p>
            <a:pPr lvl="3"/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Flächenerfassung digital auf Luftbildern</a:t>
            </a:r>
          </a:p>
          <a:p>
            <a:pPr lvl="2"/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Basis = MFA 2020 </a:t>
            </a:r>
          </a:p>
          <a:p>
            <a:pPr lvl="3"/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Zentrale Übernahme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von Feldstücken (FS)</a:t>
            </a:r>
          </a:p>
          <a:p>
            <a:pPr marL="863579" lvl="3" indent="0">
              <a:buNone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 und Schlä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gen (SL)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Weinbaukataster</a:t>
            </a:r>
          </a:p>
          <a:p>
            <a:pPr lvl="2"/>
            <a:endParaRPr lang="de-A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de-A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2</a:t>
            </a:fld>
            <a:endParaRPr lang="de-AT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862" y="2410691"/>
            <a:ext cx="5444664" cy="365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Gerade Verbindung mit Pfeil 5"/>
          <p:cNvCxnSpPr/>
          <p:nvPr/>
        </p:nvCxnSpPr>
        <p:spPr>
          <a:xfrm flipV="1">
            <a:off x="9164696" y="3835081"/>
            <a:ext cx="180020" cy="1080120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 flipH="1" flipV="1">
            <a:off x="10647821" y="3812632"/>
            <a:ext cx="504056" cy="1008112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 bwMode="gray">
          <a:xfrm>
            <a:off x="7569000" y="5009657"/>
            <a:ext cx="4169668" cy="307777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de-AT" sz="1400" dirty="0">
                <a:cs typeface="Arial" charset="0"/>
              </a:rPr>
              <a:t>Weingarten </a:t>
            </a:r>
            <a:r>
              <a:rPr lang="de-AT" sz="1400" dirty="0" smtClean="0">
                <a:cs typeface="Arial" charset="0"/>
              </a:rPr>
              <a:t>flächen- und lagengenau im Kataster! </a:t>
            </a:r>
            <a:endParaRPr lang="de-AT" sz="14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14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Weinbaukataster Meldungen und Anträge bisher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notwendige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Meldungen an KFS (=katasterführende Stelle, BH/Magistrat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2"/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Rodungs- oder Auspflanzmeldung, Anträge zur Wieder- oder Neuauspflanzung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über Wein-online oder</a:t>
            </a:r>
          </a:p>
          <a:p>
            <a:pPr lvl="2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mittels Meldebogen</a:t>
            </a:r>
          </a:p>
          <a:p>
            <a:pPr lvl="2"/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zT.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direkt bei KFS („Büro“)</a:t>
            </a:r>
          </a:p>
          <a:p>
            <a:pPr lvl="1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zeitlich geregelt durch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NÖ Weinbaugesetz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alt </a:t>
            </a:r>
          </a:p>
          <a:p>
            <a:pPr lvl="2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Rodung, Auspflanzung, etc. spätestens 4 Wochen nach Durchführung zu melden</a:t>
            </a:r>
          </a:p>
          <a:p>
            <a:pPr lvl="2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3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6067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Weinbaukataster im </a:t>
            </a:r>
            <a:r>
              <a:rPr lang="de-DE" dirty="0" err="1" smtClean="0"/>
              <a:t>eAMA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4</a:t>
            </a:fld>
            <a:endParaRPr lang="de-AT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Verpflichtung zu Meldungen und Anträgen bleibt unverändert</a:t>
            </a:r>
          </a:p>
          <a:p>
            <a:pPr lvl="2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Einreichsystem neu über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eAMA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Meldungen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spätestens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mit nächstfolgendem MFA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aber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jederzeit mittels online-Formular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auf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eAMA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möglich (NÖ Weinbaugesetz)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eigene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Anträge/Meldungen im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eAMA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/GSC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Antrag/Meldung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direkt an die KFS zur Beurteilung/Genehmigung</a:t>
            </a:r>
          </a:p>
          <a:p>
            <a:pPr lvl="2"/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über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vorhandene WI-Polygone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direkt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einreichbar</a:t>
            </a:r>
          </a:p>
          <a:p>
            <a:pPr lvl="1"/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ts val="3200"/>
              </a:lnSpc>
            </a:pPr>
            <a:endParaRPr lang="de-DE" dirty="0" smtClean="0"/>
          </a:p>
          <a:p>
            <a:pPr marL="76198" lvl="1" indent="0">
              <a:lnSpc>
                <a:spcPts val="3200"/>
              </a:lnSpc>
              <a:buNone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29647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Anträge und Meldungen im </a:t>
            </a:r>
            <a:r>
              <a:rPr lang="de-DE" dirty="0" err="1" smtClean="0"/>
              <a:t>eAMA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6198" lvl="1" indent="0">
              <a:buNone/>
            </a:pPr>
            <a:r>
              <a:rPr lang="de-DE" b="1" dirty="0"/>
              <a:t>Ablauf im </a:t>
            </a:r>
            <a:r>
              <a:rPr lang="de-DE" b="1" dirty="0" err="1" smtClean="0"/>
              <a:t>eAMA</a:t>
            </a:r>
            <a:r>
              <a:rPr lang="de-DE" b="1" dirty="0" smtClean="0"/>
              <a:t> </a:t>
            </a:r>
            <a:endParaRPr lang="de-DE" b="1" dirty="0"/>
          </a:p>
          <a:p>
            <a:pPr lvl="1"/>
            <a:r>
              <a:rPr lang="de-DE" dirty="0" smtClean="0"/>
              <a:t>Einstieg </a:t>
            </a:r>
            <a:r>
              <a:rPr lang="de-DE" dirty="0"/>
              <a:t>über </a:t>
            </a:r>
            <a:r>
              <a:rPr lang="de-DE" dirty="0" err="1"/>
              <a:t>eAMA</a:t>
            </a:r>
            <a:r>
              <a:rPr lang="de-DE" dirty="0"/>
              <a:t> </a:t>
            </a:r>
            <a:r>
              <a:rPr lang="de-DE" dirty="0" smtClean="0"/>
              <a:t> </a:t>
            </a:r>
            <a:endParaRPr lang="de-DE" dirty="0" smtClean="0"/>
          </a:p>
          <a:p>
            <a:pPr lvl="1"/>
            <a:r>
              <a:rPr lang="de-DE" dirty="0" smtClean="0"/>
              <a:t>Auswahl „Flächen“</a:t>
            </a:r>
            <a:endParaRPr lang="de-DE" dirty="0"/>
          </a:p>
          <a:p>
            <a:pPr lvl="1"/>
            <a:endParaRPr lang="de-DE" dirty="0" smtClean="0"/>
          </a:p>
          <a:p>
            <a:pPr lvl="1"/>
            <a:endParaRPr lang="de-DE" dirty="0"/>
          </a:p>
          <a:p>
            <a:pPr lvl="1"/>
            <a:endParaRPr lang="de-DE" dirty="0" smtClean="0"/>
          </a:p>
          <a:p>
            <a:pPr lvl="1"/>
            <a:endParaRPr lang="de-DE" dirty="0"/>
          </a:p>
          <a:p>
            <a:pPr lvl="1"/>
            <a:endParaRPr lang="de-DE" dirty="0" smtClean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5</a:t>
            </a:fld>
            <a:endParaRPr lang="de-AT" dirty="0"/>
          </a:p>
        </p:txBody>
      </p:sp>
      <p:pic>
        <p:nvPicPr>
          <p:cNvPr id="5" name="Inhaltsplatzhalt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71475" y="3031962"/>
            <a:ext cx="4653069" cy="2617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Gerade Verbindung mit Pfeil 5"/>
          <p:cNvCxnSpPr/>
          <p:nvPr/>
        </p:nvCxnSpPr>
        <p:spPr>
          <a:xfrm flipH="1" flipV="1">
            <a:off x="6511847" y="3531393"/>
            <a:ext cx="873619" cy="809244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460" y="3031963"/>
            <a:ext cx="4862947" cy="2617351"/>
          </a:xfrm>
          <a:prstGeom prst="rect">
            <a:avLst/>
          </a:prstGeom>
        </p:spPr>
      </p:pic>
      <p:cxnSp>
        <p:nvCxnSpPr>
          <p:cNvPr id="9" name="Gerade Verbindung mit Pfeil 8"/>
          <p:cNvCxnSpPr/>
          <p:nvPr/>
        </p:nvCxnSpPr>
        <p:spPr>
          <a:xfrm flipH="1" flipV="1">
            <a:off x="3965342" y="3399766"/>
            <a:ext cx="873619" cy="809244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H="1" flipV="1">
            <a:off x="6823096" y="3847931"/>
            <a:ext cx="873619" cy="809244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659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Anträge und Meldungen im </a:t>
            </a:r>
            <a:r>
              <a:rPr lang="de-DE" dirty="0" err="1"/>
              <a:t>eAMA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 smtClean="0"/>
              <a:t>Auswahl „INVEKOS-GIS“</a:t>
            </a:r>
          </a:p>
          <a:p>
            <a:pPr lvl="1"/>
            <a:r>
              <a:rPr lang="de-DE" dirty="0" smtClean="0"/>
              <a:t>Auswahl „INVKOS-GIS aufrufen“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6</a:t>
            </a:fld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40" y="2586117"/>
            <a:ext cx="5920129" cy="3133039"/>
          </a:xfrm>
          <a:prstGeom prst="rect">
            <a:avLst/>
          </a:prstGeom>
        </p:spPr>
      </p:pic>
      <p:cxnSp>
        <p:nvCxnSpPr>
          <p:cNvPr id="6" name="Gerade Verbindung mit Pfeil 5"/>
          <p:cNvCxnSpPr/>
          <p:nvPr/>
        </p:nvCxnSpPr>
        <p:spPr>
          <a:xfrm flipH="1" flipV="1">
            <a:off x="713242" y="4007385"/>
            <a:ext cx="873619" cy="809244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368" y="2586117"/>
            <a:ext cx="5795897" cy="3597948"/>
          </a:xfrm>
          <a:prstGeom prst="rect">
            <a:avLst/>
          </a:prstGeom>
        </p:spPr>
      </p:pic>
      <p:cxnSp>
        <p:nvCxnSpPr>
          <p:cNvPr id="8" name="Gerade Verbindung mit Pfeil 7"/>
          <p:cNvCxnSpPr/>
          <p:nvPr/>
        </p:nvCxnSpPr>
        <p:spPr>
          <a:xfrm flipH="1" flipV="1">
            <a:off x="8014587" y="4816629"/>
            <a:ext cx="873619" cy="809244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05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Anträge und Meldungen im </a:t>
            </a:r>
            <a:r>
              <a:rPr lang="de-DE" dirty="0" err="1"/>
              <a:t>eAMA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 smtClean="0"/>
              <a:t>Auswahl des Feldstückes </a:t>
            </a:r>
          </a:p>
          <a:p>
            <a:pPr marL="76198" lvl="1" indent="0">
              <a:buNone/>
            </a:pPr>
            <a:r>
              <a:rPr lang="de-DE" dirty="0" smtClean="0"/>
              <a:t>(mit Melde- </a:t>
            </a:r>
          </a:p>
          <a:p>
            <a:pPr marL="76198" lvl="1" indent="0">
              <a:buNone/>
            </a:pPr>
            <a:r>
              <a:rPr lang="de-DE" dirty="0" smtClean="0"/>
              <a:t>oder Antragserfordernis)</a:t>
            </a:r>
          </a:p>
          <a:p>
            <a:pPr lvl="1"/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7</a:t>
            </a:fld>
            <a:endParaRPr lang="de-AT" dirty="0"/>
          </a:p>
        </p:txBody>
      </p:sp>
      <p:pic>
        <p:nvPicPr>
          <p:cNvPr id="5" name="Inhaltsplatzhalt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790605" y="1354974"/>
            <a:ext cx="8401396" cy="4725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Gerade Verbindung mit Pfeil 5"/>
          <p:cNvCxnSpPr/>
          <p:nvPr/>
        </p:nvCxnSpPr>
        <p:spPr>
          <a:xfrm flipH="1" flipV="1">
            <a:off x="9361248" y="3065477"/>
            <a:ext cx="873619" cy="809244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11172305" y="2510445"/>
            <a:ext cx="742603" cy="29094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5847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Anträge und Meldungen im </a:t>
            </a:r>
            <a:r>
              <a:rPr lang="de-DE" dirty="0" err="1"/>
              <a:t>eAMA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/>
              <a:t>Auswahl des relevanten Weinschlages mit </a:t>
            </a:r>
            <a:r>
              <a:rPr lang="de-DE" dirty="0" smtClean="0"/>
              <a:t>Meldebedarf aus </a:t>
            </a:r>
            <a:r>
              <a:rPr lang="de-DE" dirty="0" err="1" smtClean="0"/>
              <a:t>Feldstücksliste</a:t>
            </a:r>
            <a:endParaRPr lang="de-DE" dirty="0"/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Weinbaumeldung </a:t>
            </a:r>
            <a:r>
              <a:rPr lang="de-DE" dirty="0"/>
              <a:t>für Schlag auswählen </a:t>
            </a:r>
            <a:r>
              <a:rPr lang="de-DE" dirty="0" smtClean="0"/>
              <a:t>(pro </a:t>
            </a:r>
            <a:r>
              <a:rPr lang="de-DE" dirty="0"/>
              <a:t>Meldung nur ein Schlag </a:t>
            </a:r>
            <a:r>
              <a:rPr lang="de-DE" dirty="0" smtClean="0"/>
              <a:t>möglich)</a:t>
            </a:r>
            <a:endParaRPr lang="de-DE" dirty="0"/>
          </a:p>
          <a:p>
            <a:pPr lvl="1"/>
            <a:endParaRPr lang="de-DE" dirty="0" smtClean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8</a:t>
            </a:fld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/>
          <a:srcRect r="837"/>
          <a:stretch/>
        </p:blipFill>
        <p:spPr>
          <a:xfrm>
            <a:off x="371475" y="2644422"/>
            <a:ext cx="5680190" cy="3549041"/>
          </a:xfrm>
          <a:prstGeom prst="rect">
            <a:avLst/>
          </a:prstGeom>
        </p:spPr>
      </p:pic>
      <p:cxnSp>
        <p:nvCxnSpPr>
          <p:cNvPr id="6" name="Gerade Verbindung mit Pfeil 5"/>
          <p:cNvCxnSpPr/>
          <p:nvPr/>
        </p:nvCxnSpPr>
        <p:spPr>
          <a:xfrm flipH="1" flipV="1">
            <a:off x="641624" y="4416706"/>
            <a:ext cx="873619" cy="809244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 flipH="1" flipV="1">
            <a:off x="4755726" y="4976241"/>
            <a:ext cx="873619" cy="809244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618" y="2743443"/>
            <a:ext cx="5211907" cy="3450020"/>
          </a:xfrm>
          <a:prstGeom prst="rect">
            <a:avLst/>
          </a:prstGeom>
        </p:spPr>
      </p:pic>
      <p:cxnSp>
        <p:nvCxnSpPr>
          <p:cNvPr id="9" name="Gerade Verbindung mit Pfeil 8"/>
          <p:cNvCxnSpPr/>
          <p:nvPr/>
        </p:nvCxnSpPr>
        <p:spPr>
          <a:xfrm flipH="1">
            <a:off x="6934634" y="4879571"/>
            <a:ext cx="1203526" cy="96670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85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Anträge und Meldungen im </a:t>
            </a:r>
            <a:r>
              <a:rPr lang="de-DE" dirty="0" err="1"/>
              <a:t>eAMA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 smtClean="0"/>
              <a:t>Inhaltliche </a:t>
            </a:r>
            <a:r>
              <a:rPr lang="de-DE" dirty="0"/>
              <a:t>Prüfung vor dem Absenden </a:t>
            </a:r>
            <a:r>
              <a:rPr lang="de-DE" dirty="0" smtClean="0"/>
              <a:t>(</a:t>
            </a:r>
            <a:r>
              <a:rPr lang="de-DE" dirty="0" err="1" smtClean="0"/>
              <a:t>zB</a:t>
            </a:r>
            <a:r>
              <a:rPr lang="de-DE" dirty="0" smtClean="0"/>
              <a:t>. Rodungsdatum eingeben)</a:t>
            </a:r>
            <a:endParaRPr lang="de-DE" dirty="0"/>
          </a:p>
          <a:p>
            <a:pPr lvl="1"/>
            <a:r>
              <a:rPr lang="de-DE" dirty="0" smtClean="0"/>
              <a:t>Absenden </a:t>
            </a:r>
            <a:r>
              <a:rPr lang="de-DE" dirty="0"/>
              <a:t>der Meldung bzw. des </a:t>
            </a:r>
            <a:r>
              <a:rPr lang="de-DE" dirty="0" smtClean="0"/>
              <a:t>Antrages</a:t>
            </a:r>
          </a:p>
          <a:p>
            <a:pPr lvl="1"/>
            <a:r>
              <a:rPr lang="de-DE" b="1" dirty="0" smtClean="0"/>
              <a:t>Rodungsmeldung</a:t>
            </a:r>
            <a:r>
              <a:rPr lang="de-DE" dirty="0" smtClean="0"/>
              <a:t> = Basis für </a:t>
            </a:r>
          </a:p>
          <a:p>
            <a:pPr marL="76198" lvl="1" indent="0">
              <a:buNone/>
            </a:pPr>
            <a:r>
              <a:rPr lang="de-DE" dirty="0"/>
              <a:t> </a:t>
            </a:r>
            <a:r>
              <a:rPr lang="de-DE" dirty="0" smtClean="0"/>
              <a:t>    Berechnung und Darstellung der aus </a:t>
            </a:r>
          </a:p>
          <a:p>
            <a:pPr marL="76198" lvl="1" indent="0">
              <a:buNone/>
            </a:pPr>
            <a:r>
              <a:rPr lang="de-DE" dirty="0"/>
              <a:t> </a:t>
            </a:r>
            <a:r>
              <a:rPr lang="de-DE" dirty="0" smtClean="0"/>
              <a:t>    Rodung entstandenen Pflanzrechte</a:t>
            </a:r>
          </a:p>
          <a:p>
            <a:pPr marL="469888" lvl="2" indent="0">
              <a:buNone/>
            </a:pPr>
            <a:r>
              <a:rPr lang="de-DE" dirty="0" smtClean="0"/>
              <a:t>(In Planung: Darstellung von Aus-</a:t>
            </a:r>
          </a:p>
          <a:p>
            <a:pPr marL="469888" lvl="2" indent="0">
              <a:buNone/>
            </a:pPr>
            <a:r>
              <a:rPr lang="de-DE" dirty="0" smtClean="0"/>
              <a:t>maß und Laufzeit der Pflanzrechte</a:t>
            </a:r>
          </a:p>
          <a:p>
            <a:pPr marL="469888" lvl="2" indent="0">
              <a:buNone/>
            </a:pPr>
            <a:r>
              <a:rPr lang="de-DE" dirty="0" smtClean="0"/>
              <a:t>im </a:t>
            </a:r>
            <a:r>
              <a:rPr lang="de-DE" dirty="0" err="1" smtClean="0"/>
              <a:t>eAMA</a:t>
            </a:r>
            <a:r>
              <a:rPr lang="de-DE" dirty="0" smtClean="0"/>
              <a:t>)</a:t>
            </a:r>
            <a:endParaRPr lang="de-DE" dirty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9</a:t>
            </a:fld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815" y="2149395"/>
            <a:ext cx="6411710" cy="4044068"/>
          </a:xfrm>
          <a:prstGeom prst="rect">
            <a:avLst/>
          </a:prstGeom>
        </p:spPr>
      </p:pic>
      <p:cxnSp>
        <p:nvCxnSpPr>
          <p:cNvPr id="6" name="Gerade Verbindung mit Pfeil 5"/>
          <p:cNvCxnSpPr/>
          <p:nvPr/>
        </p:nvCxnSpPr>
        <p:spPr>
          <a:xfrm flipH="1" flipV="1">
            <a:off x="6748083" y="4720550"/>
            <a:ext cx="824812" cy="607908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10349345" y="4505498"/>
            <a:ext cx="807254" cy="729092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089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Rodungsmeldung – Ausdruck </a:t>
            </a:r>
            <a:r>
              <a:rPr lang="de-DE" dirty="0" smtClean="0"/>
              <a:t>(Formular) 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 smtClean="0"/>
              <a:t>Jede Meldung bzw. jeder Antrag</a:t>
            </a:r>
          </a:p>
          <a:p>
            <a:pPr marL="76198" lvl="1" indent="0">
              <a:buNone/>
            </a:pPr>
            <a:r>
              <a:rPr lang="de-DE" dirty="0"/>
              <a:t> </a:t>
            </a:r>
            <a:r>
              <a:rPr lang="de-DE" dirty="0" smtClean="0"/>
              <a:t>    generiert ein Formular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10</a:t>
            </a:fld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188" y="1521460"/>
            <a:ext cx="6661337" cy="46720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6691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Anträge und Meldungen im </a:t>
            </a:r>
            <a:r>
              <a:rPr lang="de-DE" dirty="0" err="1" smtClean="0"/>
              <a:t>eAMA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11</a:t>
            </a:fld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385"/>
          <a:stretch/>
        </p:blipFill>
        <p:spPr>
          <a:xfrm>
            <a:off x="6583123" y="1825134"/>
            <a:ext cx="5243674" cy="4392612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 bwMode="gray">
          <a:xfrm>
            <a:off x="1268093" y="1825134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de-DE" sz="1400" dirty="0" err="1" smtClean="0">
                <a:solidFill>
                  <a:srgbClr val="FFFFFF"/>
                </a:solidFill>
                <a:cs typeface="Arial" charset="0"/>
              </a:rPr>
              <a:t>asdf</a:t>
            </a:r>
            <a:endParaRPr lang="de-AT" sz="14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90320" y="1763579"/>
            <a:ext cx="6170279" cy="47602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93690" lvl="1" indent="-317492" fontAlgn="base">
              <a:lnSpc>
                <a:spcPts val="2800"/>
              </a:lnSpc>
              <a:spcBef>
                <a:spcPct val="0"/>
              </a:spcBef>
              <a:buClr>
                <a:srgbClr val="007E46"/>
              </a:buClr>
              <a:buFont typeface="Wingdings" pitchFamily="2" charset="2"/>
              <a:buChar char="§"/>
            </a:pPr>
            <a:r>
              <a:rPr lang="de-DE" sz="2000" dirty="0" smtClean="0"/>
              <a:t>Anträge auf Genehmigung einer </a:t>
            </a:r>
            <a:r>
              <a:rPr lang="de-DE" sz="2000" b="1" dirty="0" smtClean="0"/>
              <a:t>Wieder-</a:t>
            </a:r>
          </a:p>
          <a:p>
            <a:pPr marL="76198" lvl="1" fontAlgn="base">
              <a:lnSpc>
                <a:spcPts val="2800"/>
              </a:lnSpc>
              <a:spcBef>
                <a:spcPct val="0"/>
              </a:spcBef>
              <a:buClr>
                <a:srgbClr val="007E46"/>
              </a:buClr>
            </a:pPr>
            <a:r>
              <a:rPr lang="de-DE" sz="2000" b="1" dirty="0"/>
              <a:t> </a:t>
            </a:r>
            <a:r>
              <a:rPr lang="de-DE" sz="2000" b="1" dirty="0" smtClean="0"/>
              <a:t>    </a:t>
            </a:r>
            <a:r>
              <a:rPr lang="de-DE" sz="2000" dirty="0" err="1" smtClean="0"/>
              <a:t>bepflanzung</a:t>
            </a:r>
            <a:r>
              <a:rPr lang="de-DE" sz="2000" dirty="0" smtClean="0"/>
              <a:t> zeitgerecht absenden, damit Pflanz-</a:t>
            </a:r>
          </a:p>
          <a:p>
            <a:pPr marL="76198" lvl="1" fontAlgn="base">
              <a:lnSpc>
                <a:spcPts val="2800"/>
              </a:lnSpc>
              <a:spcBef>
                <a:spcPct val="0"/>
              </a:spcBef>
              <a:buClr>
                <a:srgbClr val="007E46"/>
              </a:buClr>
            </a:pPr>
            <a:r>
              <a:rPr lang="de-DE" sz="2000" dirty="0"/>
              <a:t> </a:t>
            </a:r>
            <a:r>
              <a:rPr lang="de-DE" sz="2000" dirty="0" smtClean="0"/>
              <a:t>    </a:t>
            </a:r>
            <a:r>
              <a:rPr lang="de-DE" sz="2000" dirty="0" err="1" smtClean="0"/>
              <a:t>genehmigung</a:t>
            </a:r>
            <a:r>
              <a:rPr lang="de-DE" sz="2000" dirty="0" smtClean="0"/>
              <a:t> rechtzeitig vorliegt</a:t>
            </a:r>
          </a:p>
          <a:p>
            <a:pPr marL="876298" lvl="2" indent="-342900" fontAlgn="base">
              <a:lnSpc>
                <a:spcPts val="2800"/>
              </a:lnSpc>
              <a:spcBef>
                <a:spcPct val="0"/>
              </a:spcBef>
              <a:buClr>
                <a:srgbClr val="007E46"/>
              </a:buClr>
              <a:buFont typeface="Wingdings" panose="05000000000000000000" pitchFamily="2" charset="2"/>
              <a:buChar char="§"/>
            </a:pPr>
            <a:r>
              <a:rPr lang="de-DE" sz="2000" dirty="0" smtClean="0"/>
              <a:t>Für Auspflanzungen mit </a:t>
            </a:r>
            <a:r>
              <a:rPr lang="de-DE" sz="2000" b="1" dirty="0" smtClean="0"/>
              <a:t>vorhandenen</a:t>
            </a:r>
            <a:r>
              <a:rPr lang="de-DE" sz="2000" dirty="0" smtClean="0"/>
              <a:t> </a:t>
            </a:r>
          </a:p>
          <a:p>
            <a:pPr marL="533398" lvl="2" fontAlgn="base">
              <a:lnSpc>
                <a:spcPts val="2800"/>
              </a:lnSpc>
              <a:spcBef>
                <a:spcPct val="0"/>
              </a:spcBef>
              <a:buClr>
                <a:srgbClr val="007E46"/>
              </a:buClr>
            </a:pPr>
            <a:r>
              <a:rPr lang="de-DE" sz="2000" dirty="0"/>
              <a:t> </a:t>
            </a:r>
            <a:r>
              <a:rPr lang="de-DE" sz="2000" dirty="0" smtClean="0"/>
              <a:t>    Pflanzrechten</a:t>
            </a:r>
            <a:endParaRPr lang="de-DE" sz="2000" dirty="0"/>
          </a:p>
          <a:p>
            <a:pPr marL="419098" lvl="1" indent="-342900" fontAlgn="base">
              <a:lnSpc>
                <a:spcPts val="2800"/>
              </a:lnSpc>
              <a:spcBef>
                <a:spcPct val="0"/>
              </a:spcBef>
              <a:buClr>
                <a:srgbClr val="007E46"/>
              </a:buClr>
              <a:buFont typeface="Wingdings" panose="05000000000000000000" pitchFamily="2" charset="2"/>
              <a:buChar char="§"/>
            </a:pPr>
            <a:endParaRPr lang="de-DE" sz="2000" dirty="0" smtClean="0"/>
          </a:p>
          <a:p>
            <a:pPr marL="419098" lvl="1" indent="-342900" fontAlgn="base">
              <a:lnSpc>
                <a:spcPts val="2800"/>
              </a:lnSpc>
              <a:spcBef>
                <a:spcPct val="0"/>
              </a:spcBef>
              <a:buClr>
                <a:srgbClr val="007E46"/>
              </a:buClr>
              <a:buFont typeface="Wingdings" panose="05000000000000000000" pitchFamily="2" charset="2"/>
              <a:buChar char="§"/>
            </a:pPr>
            <a:r>
              <a:rPr lang="de-DE" sz="2000" dirty="0" smtClean="0"/>
              <a:t>Anträge auf Genehmigung einer </a:t>
            </a:r>
            <a:r>
              <a:rPr lang="de-DE" sz="2000" b="1" dirty="0" smtClean="0"/>
              <a:t>Neu-</a:t>
            </a:r>
          </a:p>
          <a:p>
            <a:pPr marL="76198" lvl="1" fontAlgn="base">
              <a:lnSpc>
                <a:spcPts val="2800"/>
              </a:lnSpc>
              <a:spcBef>
                <a:spcPct val="0"/>
              </a:spcBef>
              <a:buClr>
                <a:srgbClr val="007E46"/>
              </a:buClr>
            </a:pPr>
            <a:r>
              <a:rPr lang="de-DE" sz="2000" dirty="0"/>
              <a:t> </a:t>
            </a:r>
            <a:r>
              <a:rPr lang="de-DE" sz="2000" dirty="0" smtClean="0"/>
              <a:t>    </a:t>
            </a:r>
            <a:r>
              <a:rPr lang="de-DE" sz="2000" dirty="0" err="1" smtClean="0"/>
              <a:t>auspflanzung</a:t>
            </a:r>
            <a:r>
              <a:rPr lang="de-DE" sz="2000" dirty="0" smtClean="0"/>
              <a:t> nur möglich zwischen 15. Jänner</a:t>
            </a:r>
          </a:p>
          <a:p>
            <a:pPr marL="76198" lvl="1" fontAlgn="base">
              <a:lnSpc>
                <a:spcPts val="2800"/>
              </a:lnSpc>
              <a:spcBef>
                <a:spcPct val="0"/>
              </a:spcBef>
              <a:buClr>
                <a:srgbClr val="007E46"/>
              </a:buClr>
            </a:pPr>
            <a:r>
              <a:rPr lang="de-DE" sz="2000" dirty="0"/>
              <a:t> </a:t>
            </a:r>
            <a:r>
              <a:rPr lang="de-DE" sz="2000" dirty="0" smtClean="0"/>
              <a:t>    und 15. Februar </a:t>
            </a:r>
          </a:p>
          <a:p>
            <a:pPr marL="876298" lvl="2" indent="-342900" fontAlgn="base">
              <a:lnSpc>
                <a:spcPts val="2800"/>
              </a:lnSpc>
              <a:spcBef>
                <a:spcPct val="0"/>
              </a:spcBef>
              <a:buClr>
                <a:srgbClr val="007E46"/>
              </a:buClr>
              <a:buFont typeface="Wingdings" panose="05000000000000000000" pitchFamily="2" charset="2"/>
              <a:buChar char="§"/>
            </a:pPr>
            <a:r>
              <a:rPr lang="de-DE" sz="2000" dirty="0" smtClean="0"/>
              <a:t>Wenn </a:t>
            </a:r>
            <a:r>
              <a:rPr lang="de-DE" sz="2000" b="1" dirty="0" smtClean="0"/>
              <a:t>keine Pflanzrechte </a:t>
            </a:r>
            <a:r>
              <a:rPr lang="de-DE" sz="2000" dirty="0" smtClean="0"/>
              <a:t>am Betrieb </a:t>
            </a:r>
          </a:p>
          <a:p>
            <a:pPr marL="533398" lvl="2" fontAlgn="base">
              <a:lnSpc>
                <a:spcPts val="2800"/>
              </a:lnSpc>
              <a:spcBef>
                <a:spcPct val="0"/>
              </a:spcBef>
              <a:buClr>
                <a:srgbClr val="007E46"/>
              </a:buClr>
            </a:pPr>
            <a:r>
              <a:rPr lang="de-DE" sz="2000" dirty="0"/>
              <a:t> </a:t>
            </a:r>
            <a:r>
              <a:rPr lang="de-DE" sz="2000" dirty="0" smtClean="0"/>
              <a:t>    </a:t>
            </a:r>
            <a:r>
              <a:rPr lang="de-DE" sz="2000" b="1" dirty="0" smtClean="0"/>
              <a:t>vorhanden</a:t>
            </a:r>
            <a:r>
              <a:rPr lang="de-DE" sz="2000" dirty="0" smtClean="0"/>
              <a:t> sind</a:t>
            </a:r>
          </a:p>
          <a:p>
            <a:pPr marL="76198" lvl="1" fontAlgn="base">
              <a:lnSpc>
                <a:spcPts val="2800"/>
              </a:lnSpc>
              <a:spcBef>
                <a:spcPct val="0"/>
              </a:spcBef>
              <a:buClr>
                <a:srgbClr val="007E46"/>
              </a:buClr>
            </a:pPr>
            <a:r>
              <a:rPr lang="de-DE" sz="2000" dirty="0" smtClean="0"/>
              <a:t>	</a:t>
            </a:r>
          </a:p>
          <a:p>
            <a:pPr marL="876298" lvl="2" indent="-342900" fontAlgn="base">
              <a:lnSpc>
                <a:spcPts val="2800"/>
              </a:lnSpc>
              <a:spcBef>
                <a:spcPct val="0"/>
              </a:spcBef>
              <a:buClr>
                <a:srgbClr val="007E46"/>
              </a:buClr>
              <a:buFont typeface="Arial" panose="020B0604020202020204" pitchFamily="34" charset="0"/>
              <a:buChar char="•"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35621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Anträge und Meldungen im </a:t>
            </a:r>
            <a:r>
              <a:rPr lang="de-DE" dirty="0" err="1"/>
              <a:t>eAMA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4567" y="1484313"/>
            <a:ext cx="11645958" cy="4392612"/>
          </a:xfrm>
        </p:spPr>
        <p:txBody>
          <a:bodyPr/>
          <a:lstStyle/>
          <a:p>
            <a:pPr lvl="1"/>
            <a:r>
              <a:rPr lang="de-DE" b="1" dirty="0" smtClean="0"/>
              <a:t>Auspflanzungen</a:t>
            </a:r>
          </a:p>
          <a:p>
            <a:pPr lvl="2"/>
            <a:r>
              <a:rPr lang="de-DE" dirty="0" smtClean="0"/>
              <a:t>Sorte und Pflanzdatum angeben</a:t>
            </a:r>
          </a:p>
          <a:p>
            <a:pPr lvl="2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12</a:t>
            </a:fld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9710" y="1978429"/>
            <a:ext cx="6460815" cy="421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45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Anträge und Meldungen im </a:t>
            </a:r>
            <a:r>
              <a:rPr lang="de-DE" dirty="0" err="1"/>
              <a:t>eAMA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b="1" dirty="0" smtClean="0"/>
              <a:t>„Vereinfachtes Verfahren</a:t>
            </a:r>
            <a:r>
              <a:rPr lang="de-DE" b="1" dirty="0" smtClean="0"/>
              <a:t>“ </a:t>
            </a:r>
            <a:r>
              <a:rPr lang="de-DE" dirty="0" smtClean="0"/>
              <a:t>(geregelt im NÖ Weinbaugesetz):</a:t>
            </a:r>
            <a:endParaRPr lang="de-DE" dirty="0" smtClean="0"/>
          </a:p>
          <a:p>
            <a:pPr marL="76198" lvl="1" indent="0">
              <a:buNone/>
            </a:pPr>
            <a:endParaRPr lang="de-DE" dirty="0" smtClean="0"/>
          </a:p>
          <a:p>
            <a:pPr lvl="2"/>
            <a:r>
              <a:rPr lang="de-DE" b="1" dirty="0" smtClean="0"/>
              <a:t>Rodung </a:t>
            </a:r>
            <a:r>
              <a:rPr lang="de-DE" dirty="0" smtClean="0"/>
              <a:t>und </a:t>
            </a:r>
            <a:r>
              <a:rPr lang="de-DE" b="1" dirty="0" smtClean="0"/>
              <a:t>lage- und flächengleiche Wiederbepflanzung innerhalb eines Weinwirtschaftsjahres</a:t>
            </a:r>
          </a:p>
          <a:p>
            <a:pPr lvl="2"/>
            <a:endParaRPr lang="de-DE" dirty="0" smtClean="0"/>
          </a:p>
          <a:p>
            <a:pPr lvl="2"/>
            <a:r>
              <a:rPr lang="de-DE" b="1" dirty="0" smtClean="0"/>
              <a:t>Kein Antrag</a:t>
            </a:r>
            <a:r>
              <a:rPr lang="de-DE" dirty="0" smtClean="0"/>
              <a:t> auf Genehmigung einer </a:t>
            </a:r>
            <a:r>
              <a:rPr lang="de-DE" b="1" dirty="0" smtClean="0"/>
              <a:t>Wiederbepflanzung</a:t>
            </a:r>
            <a:r>
              <a:rPr lang="de-DE" dirty="0" smtClean="0"/>
              <a:t> erforderlich</a:t>
            </a:r>
          </a:p>
          <a:p>
            <a:pPr lvl="2"/>
            <a:endParaRPr lang="de-DE" dirty="0" smtClean="0"/>
          </a:p>
          <a:p>
            <a:pPr lvl="2"/>
            <a:r>
              <a:rPr lang="de-DE" dirty="0" smtClean="0"/>
              <a:t>Lediglich Rodungsmeldung und Auspflanzmeldung innerhalb eines WWJ!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13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3959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Anträge und Meldungen im </a:t>
            </a:r>
            <a:r>
              <a:rPr lang="de-DE" dirty="0" err="1"/>
              <a:t>eAMA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 smtClean="0"/>
              <a:t>Meldung zur </a:t>
            </a:r>
            <a:r>
              <a:rPr lang="de-DE" b="1" dirty="0" smtClean="0"/>
              <a:t>Änderung von Bewirtschaftungs-</a:t>
            </a:r>
            <a:endParaRPr lang="de-AT" b="1" dirty="0" smtClean="0"/>
          </a:p>
          <a:p>
            <a:pPr marL="76198" lvl="1" indent="0">
              <a:buNone/>
            </a:pPr>
            <a:r>
              <a:rPr lang="de-DE" b="1" dirty="0"/>
              <a:t> </a:t>
            </a:r>
            <a:r>
              <a:rPr lang="de-DE" b="1" dirty="0" smtClean="0"/>
              <a:t>    </a:t>
            </a:r>
            <a:r>
              <a:rPr lang="de-DE" b="1" dirty="0" err="1" smtClean="0"/>
              <a:t>verhältnissen</a:t>
            </a:r>
            <a:endParaRPr lang="de-DE" b="1" dirty="0" smtClean="0"/>
          </a:p>
          <a:p>
            <a:pPr lvl="2"/>
            <a:r>
              <a:rPr lang="de-DE" dirty="0" smtClean="0"/>
              <a:t>Erforderlich, </a:t>
            </a:r>
            <a:r>
              <a:rPr lang="de-DE" b="1" dirty="0" smtClean="0"/>
              <a:t>wenn „unterjährig“ (= nach MFA)</a:t>
            </a:r>
          </a:p>
          <a:p>
            <a:pPr marL="469888" lvl="2" indent="0">
              <a:buNone/>
            </a:pPr>
            <a:r>
              <a:rPr lang="de-DE" b="1" dirty="0"/>
              <a:t> </a:t>
            </a:r>
            <a:r>
              <a:rPr lang="de-DE" b="1" dirty="0" smtClean="0"/>
              <a:t>    Weingärten</a:t>
            </a:r>
            <a:r>
              <a:rPr lang="de-DE" dirty="0" smtClean="0"/>
              <a:t> von einem zum anderen </a:t>
            </a:r>
          </a:p>
          <a:p>
            <a:pPr marL="469888" lvl="2" indent="0">
              <a:buNone/>
            </a:pPr>
            <a:r>
              <a:rPr lang="de-DE" dirty="0"/>
              <a:t> </a:t>
            </a:r>
            <a:r>
              <a:rPr lang="de-DE" dirty="0" smtClean="0"/>
              <a:t>    Bewirtschafter </a:t>
            </a:r>
            <a:r>
              <a:rPr lang="de-DE" b="1" dirty="0" smtClean="0"/>
              <a:t>weitergegeben</a:t>
            </a:r>
            <a:r>
              <a:rPr lang="de-DE" dirty="0" smtClean="0"/>
              <a:t> werden </a:t>
            </a:r>
          </a:p>
          <a:p>
            <a:pPr lvl="2"/>
            <a:r>
              <a:rPr lang="de-DE" b="1" dirty="0" smtClean="0"/>
              <a:t>Abgegebene MFA </a:t>
            </a:r>
            <a:r>
              <a:rPr lang="de-DE" dirty="0" smtClean="0"/>
              <a:t>bleiben unverändert und </a:t>
            </a:r>
          </a:p>
          <a:p>
            <a:pPr marL="469888" lvl="2" indent="0">
              <a:buNone/>
            </a:pPr>
            <a:r>
              <a:rPr lang="de-DE" dirty="0"/>
              <a:t> </a:t>
            </a:r>
            <a:r>
              <a:rPr lang="de-DE" dirty="0" smtClean="0"/>
              <a:t>   müssen </a:t>
            </a:r>
            <a:r>
              <a:rPr lang="de-DE" b="1" dirty="0" smtClean="0"/>
              <a:t>nicht korrigiert </a:t>
            </a:r>
            <a:r>
              <a:rPr lang="de-DE" dirty="0" smtClean="0"/>
              <a:t>werden!</a:t>
            </a:r>
            <a:r>
              <a:rPr lang="de-DE" dirty="0"/>
              <a:t>	</a:t>
            </a:r>
            <a:endParaRPr lang="de-DE" dirty="0" smtClean="0"/>
          </a:p>
          <a:p>
            <a:pPr lvl="2"/>
            <a:r>
              <a:rPr lang="de-DE" dirty="0" smtClean="0"/>
              <a:t>Z. B. um eigene Ernte zu ermöglichen oder</a:t>
            </a:r>
          </a:p>
          <a:p>
            <a:pPr marL="469888" lvl="2" indent="0">
              <a:buNone/>
            </a:pPr>
            <a:r>
              <a:rPr lang="de-DE" dirty="0"/>
              <a:t> </a:t>
            </a:r>
            <a:r>
              <a:rPr lang="de-DE" dirty="0" smtClean="0"/>
              <a:t>   vor Rodungen zum Erhalt des Pflanzrechtes	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14</a:t>
            </a:fld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1768367"/>
            <a:ext cx="5145405" cy="4462628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7547956" y="2793076"/>
            <a:ext cx="432262" cy="6650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Rechteck 6"/>
          <p:cNvSpPr/>
          <p:nvPr/>
        </p:nvSpPr>
        <p:spPr>
          <a:xfrm>
            <a:off x="8938951" y="2793076"/>
            <a:ext cx="562495" cy="6650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hteck 7"/>
          <p:cNvSpPr/>
          <p:nvPr/>
        </p:nvSpPr>
        <p:spPr>
          <a:xfrm>
            <a:off x="8938952" y="2942705"/>
            <a:ext cx="562494" cy="9390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6412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Antrags- bzw. Meldungsübersicht - Status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15</a:t>
            </a:fld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80930" y="1426124"/>
            <a:ext cx="6283782" cy="439261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l="5589" r="11878"/>
          <a:stretch/>
        </p:blipFill>
        <p:spPr>
          <a:xfrm>
            <a:off x="358283" y="2593730"/>
            <a:ext cx="4519982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5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Antrags- bzw. </a:t>
            </a:r>
            <a:r>
              <a:rPr lang="de-DE" dirty="0" smtClean="0"/>
              <a:t>Meldungsübersicht auch mit Luftbild und Karte unterlegt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16</a:t>
            </a:fld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0280" y="1484313"/>
            <a:ext cx="8131439" cy="439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1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Weinbaukataster im </a:t>
            </a:r>
            <a:r>
              <a:rPr lang="de-DE" dirty="0" err="1"/>
              <a:t>eAMA</a:t>
            </a:r>
            <a:r>
              <a:rPr lang="de-DE" dirty="0"/>
              <a:t> - Zusammenfassung 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74320" y="1484313"/>
            <a:ext cx="11546205" cy="4392612"/>
          </a:xfrm>
        </p:spPr>
        <p:txBody>
          <a:bodyPr/>
          <a:lstStyle/>
          <a:p>
            <a:pPr lvl="1"/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Basis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Weinbaukataster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ist ein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jährlicher MFA mit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aktuell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bewirtschafteten Weinflächen</a:t>
            </a:r>
          </a:p>
          <a:p>
            <a:pPr lvl="2"/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Bekanntgabe/Bestätigung aktueller Flächen (inkl. Sorte, Pflanzjahr)</a:t>
            </a:r>
          </a:p>
          <a:p>
            <a:pPr lvl="1"/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Zusätzlich separate Meldungen/Anträge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„Rodung, Auspflanzung, Anträge auf Neu- und/oder Wiederbepflanzung“ an KFS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notwendig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(über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eAMA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3"/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Grundlage für behördliche (KFS) Beurteilung, Prüfung, Genehmigung</a:t>
            </a:r>
          </a:p>
          <a:p>
            <a:pPr lvl="3"/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Meldungen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an Kataster nur durch aktuellen Bewirtschafter und nur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nach erfolgter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Tätigkeit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lvl="1"/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Anträge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an Kataster nur durch aktuellen Bewirtschafter und nur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vor Durchführung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lvl="1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Meldungen/Anträge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„jederzeit“ selbsttätig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oder mit Hilfe der BBK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möglich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17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8123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Weinbaukataster im </a:t>
            </a:r>
            <a:r>
              <a:rPr lang="de-DE" dirty="0" err="1"/>
              <a:t>eAMA</a:t>
            </a:r>
            <a:r>
              <a:rPr lang="de-DE" dirty="0"/>
              <a:t> - Zusammenfassung 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ts val="3200"/>
              </a:lnSpc>
            </a:pPr>
            <a:r>
              <a:rPr lang="de-DE" dirty="0"/>
              <a:t>Grundsätzlich </a:t>
            </a:r>
            <a:r>
              <a:rPr lang="de-DE" b="1" dirty="0"/>
              <a:t>Doppelmeldesystem</a:t>
            </a:r>
            <a:r>
              <a:rPr lang="de-DE" dirty="0"/>
              <a:t> </a:t>
            </a:r>
            <a:r>
              <a:rPr lang="de-DE" dirty="0" smtClean="0"/>
              <a:t>(MFA + Antrag/Meldung)</a:t>
            </a:r>
            <a:endParaRPr lang="de-DE" dirty="0"/>
          </a:p>
          <a:p>
            <a:pPr lvl="1">
              <a:lnSpc>
                <a:spcPts val="3200"/>
              </a:lnSpc>
            </a:pPr>
            <a:endParaRPr lang="de-DE" dirty="0" smtClean="0"/>
          </a:p>
          <a:p>
            <a:pPr lvl="1">
              <a:lnSpc>
                <a:spcPts val="3200"/>
              </a:lnSpc>
            </a:pPr>
            <a:r>
              <a:rPr lang="de-DE" b="1" dirty="0" err="1" smtClean="0"/>
              <a:t>Abfolgeplanung</a:t>
            </a:r>
            <a:r>
              <a:rPr lang="de-DE" dirty="0" smtClean="0"/>
              <a:t> </a:t>
            </a:r>
            <a:r>
              <a:rPr lang="de-DE" dirty="0"/>
              <a:t>der Anträge und Meldungen </a:t>
            </a:r>
            <a:r>
              <a:rPr lang="de-DE" b="1" dirty="0"/>
              <a:t>durch Antragsteller </a:t>
            </a:r>
            <a:r>
              <a:rPr lang="de-DE" b="1" dirty="0" smtClean="0"/>
              <a:t>(Winzer)</a:t>
            </a:r>
            <a:r>
              <a:rPr lang="de-DE" dirty="0" smtClean="0"/>
              <a:t> </a:t>
            </a:r>
            <a:r>
              <a:rPr lang="de-DE" b="1" dirty="0" smtClean="0"/>
              <a:t>erforderlich</a:t>
            </a:r>
            <a:r>
              <a:rPr lang="de-DE" b="1" dirty="0"/>
              <a:t>!</a:t>
            </a:r>
          </a:p>
          <a:p>
            <a:pPr lvl="2">
              <a:lnSpc>
                <a:spcPts val="3200"/>
              </a:lnSpc>
            </a:pPr>
            <a:r>
              <a:rPr lang="de-DE" dirty="0" err="1"/>
              <a:t>zB</a:t>
            </a:r>
            <a:r>
              <a:rPr lang="de-DE" dirty="0"/>
              <a:t>: Wann soll Wiederbepflanzung erfolgen, danach richten sich Zeitpunkte für Rodungsmeldung und Antrag auf Wiederbepflanzung</a:t>
            </a:r>
          </a:p>
          <a:p>
            <a:pPr lvl="2">
              <a:lnSpc>
                <a:spcPts val="3200"/>
              </a:lnSpc>
            </a:pPr>
            <a:r>
              <a:rPr lang="de-DE" dirty="0"/>
              <a:t>Anträge auf Neuauspflanzung nur zwischen 15.1. und 15.2. </a:t>
            </a:r>
            <a:r>
              <a:rPr lang="de-DE" dirty="0" smtClean="0"/>
              <a:t> jeden Jahres</a:t>
            </a:r>
            <a:endParaRPr lang="de-DE" dirty="0"/>
          </a:p>
          <a:p>
            <a:pPr lvl="2">
              <a:lnSpc>
                <a:spcPts val="3200"/>
              </a:lnSpc>
            </a:pPr>
            <a:r>
              <a:rPr lang="de-DE" dirty="0" err="1" smtClean="0"/>
              <a:t>zB:Meldung</a:t>
            </a:r>
            <a:r>
              <a:rPr lang="de-DE" dirty="0" smtClean="0"/>
              <a:t> </a:t>
            </a:r>
            <a:r>
              <a:rPr lang="de-DE" dirty="0"/>
              <a:t>einer/s </a:t>
            </a:r>
            <a:r>
              <a:rPr lang="de-DE" dirty="0" err="1"/>
              <a:t>Weingartenzupachtung</a:t>
            </a:r>
            <a:r>
              <a:rPr lang="de-DE" dirty="0"/>
              <a:t>/Weingartenzukaufs rechtzeitig vor der Lese, damit eigene </a:t>
            </a:r>
            <a:r>
              <a:rPr lang="de-DE" dirty="0" smtClean="0"/>
              <a:t>Ernte</a:t>
            </a:r>
          </a:p>
          <a:p>
            <a:pPr lvl="2">
              <a:lnSpc>
                <a:spcPts val="3200"/>
              </a:lnSpc>
              <a:buFont typeface="Wingdings" panose="05000000000000000000" pitchFamily="2" charset="2"/>
              <a:buChar char="à"/>
            </a:pPr>
            <a:r>
              <a:rPr lang="de-DE" dirty="0" smtClean="0">
                <a:sym typeface="Wingdings" panose="05000000000000000000" pitchFamily="2" charset="2"/>
              </a:rPr>
              <a:t>weinbauliche </a:t>
            </a:r>
            <a:r>
              <a:rPr lang="de-DE" dirty="0">
                <a:sym typeface="Wingdings" panose="05000000000000000000" pitchFamily="2" charset="2"/>
              </a:rPr>
              <a:t>Notwendigkeiten geben den Zeitablauf </a:t>
            </a:r>
            <a:r>
              <a:rPr lang="de-DE" dirty="0" smtClean="0">
                <a:sym typeface="Wingdings" panose="05000000000000000000" pitchFamily="2" charset="2"/>
              </a:rPr>
              <a:t>vor!!</a:t>
            </a:r>
          </a:p>
          <a:p>
            <a:pPr lvl="1">
              <a:lnSpc>
                <a:spcPts val="3200"/>
              </a:lnSpc>
            </a:pPr>
            <a:endParaRPr lang="de-DE" dirty="0" smtClean="0">
              <a:sym typeface="Wingdings" panose="05000000000000000000" pitchFamily="2" charset="2"/>
            </a:endParaRP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18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5219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Danke für Ihre Aufmerksamkeit!</a:t>
            </a:r>
            <a:endParaRPr lang="de-AT" dirty="0"/>
          </a:p>
        </p:txBody>
      </p:sp>
      <p:sp>
        <p:nvSpPr>
          <p:cNvPr id="6" name="Untertitel 5"/>
          <p:cNvSpPr>
            <a:spLocks noGrp="1"/>
          </p:cNvSpPr>
          <p:nvPr>
            <p:ph type="subTitle" idx="1"/>
          </p:nvPr>
        </p:nvSpPr>
        <p:spPr>
          <a:xfrm>
            <a:off x="371475" y="3398207"/>
            <a:ext cx="11449050" cy="792163"/>
          </a:xfrm>
        </p:spPr>
        <p:txBody>
          <a:bodyPr/>
          <a:lstStyle/>
          <a:p>
            <a:r>
              <a:rPr lang="de-DE" dirty="0" smtClean="0"/>
              <a:t>DI Johann Grassl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0" y="6510338"/>
            <a:ext cx="1565275" cy="114300"/>
          </a:xfrm>
        </p:spPr>
        <p:txBody>
          <a:bodyPr/>
          <a:lstStyle/>
          <a:p>
            <a:fld id="{F807785E-DC65-4A1B-9A40-42A65A640175}" type="slidenum">
              <a:rPr lang="de-AT" smtClean="0"/>
              <a:t>19</a:t>
            </a:fld>
            <a:endParaRPr lang="de-AT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136" y="1700808"/>
            <a:ext cx="4290103" cy="388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00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K NÖ - Standard Breitbild">
  <a:themeElements>
    <a:clrScheme name="LK Standard">
      <a:dk1>
        <a:srgbClr val="000000"/>
      </a:dk1>
      <a:lt1>
        <a:srgbClr val="FFFFFF"/>
      </a:lt1>
      <a:dk2>
        <a:srgbClr val="000000"/>
      </a:dk2>
      <a:lt2>
        <a:srgbClr val="BEB4AA"/>
      </a:lt2>
      <a:accent1>
        <a:srgbClr val="007E46"/>
      </a:accent1>
      <a:accent2>
        <a:srgbClr val="D7B487"/>
      </a:accent2>
      <a:accent3>
        <a:srgbClr val="964B3C"/>
      </a:accent3>
      <a:accent4>
        <a:srgbClr val="6E3C28"/>
      </a:accent4>
      <a:accent5>
        <a:srgbClr val="BEB4AA"/>
      </a:accent5>
      <a:accent6>
        <a:srgbClr val="6E8C96"/>
      </a:accent6>
      <a:hlink>
        <a:srgbClr val="007E46"/>
      </a:hlink>
      <a:folHlink>
        <a:srgbClr val="007E46"/>
      </a:folHlink>
    </a:clrScheme>
    <a:fontScheme name="Larissa-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gray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spcBef>
            <a:spcPct val="20000"/>
          </a:spcBef>
          <a:defRPr sz="1400" dirty="0">
            <a:solidFill>
              <a:srgbClr val="FFFFFF"/>
            </a:solidFill>
            <a:cs typeface="Arial" charset="0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94F36"/>
        </a:lt2>
        <a:accent1>
          <a:srgbClr val="007A3B"/>
        </a:accent1>
        <a:accent2>
          <a:srgbClr val="A0A0A0"/>
        </a:accent2>
        <a:accent3>
          <a:srgbClr val="FFFFFF"/>
        </a:accent3>
        <a:accent4>
          <a:srgbClr val="000000"/>
        </a:accent4>
        <a:accent5>
          <a:srgbClr val="AABEAF"/>
        </a:accent5>
        <a:accent6>
          <a:srgbClr val="919191"/>
        </a:accent6>
        <a:hlink>
          <a:srgbClr val="D4C78F"/>
        </a:hlink>
        <a:folHlink>
          <a:srgbClr val="C0B1A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LK NÖ - Standard Breitbild" id="{0B2D523D-1C7C-45DA-A860-DF71F45AFE6B}" vid="{D7AA4D94-A75F-48C7-A4DC-F3FC459DB7D6}"/>
    </a:ext>
  </a:extLst>
</a:theme>
</file>

<file path=ppt/theme/theme2.xml><?xml version="1.0" encoding="utf-8"?>
<a:theme xmlns:a="http://schemas.openxmlformats.org/drawingml/2006/main" name="LK NÖ - Standard Breitbild ohne Logo unten">
  <a:themeElements>
    <a:clrScheme name="LK-Standard">
      <a:dk1>
        <a:srgbClr val="000000"/>
      </a:dk1>
      <a:lt1>
        <a:srgbClr val="FFFFFF"/>
      </a:lt1>
      <a:dk2>
        <a:srgbClr val="000000"/>
      </a:dk2>
      <a:lt2>
        <a:srgbClr val="894F36"/>
      </a:lt2>
      <a:accent1>
        <a:srgbClr val="007A3B"/>
      </a:accent1>
      <a:accent2>
        <a:srgbClr val="A0A0A0"/>
      </a:accent2>
      <a:accent3>
        <a:srgbClr val="EBF1EB"/>
      </a:accent3>
      <a:accent4>
        <a:srgbClr val="000000"/>
      </a:accent4>
      <a:accent5>
        <a:srgbClr val="AABEAF"/>
      </a:accent5>
      <a:accent6>
        <a:srgbClr val="919191"/>
      </a:accent6>
      <a:hlink>
        <a:srgbClr val="0072BC"/>
      </a:hlink>
      <a:folHlink>
        <a:srgbClr val="0072BC"/>
      </a:folHlink>
    </a:clrScheme>
    <a:fontScheme name="Larissa-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gray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spcBef>
            <a:spcPct val="20000"/>
          </a:spcBef>
          <a:defRPr sz="1400" dirty="0">
            <a:solidFill>
              <a:srgbClr val="FFFFFF"/>
            </a:solidFill>
            <a:cs typeface="Arial" charset="0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94F36"/>
        </a:lt2>
        <a:accent1>
          <a:srgbClr val="007A3B"/>
        </a:accent1>
        <a:accent2>
          <a:srgbClr val="A0A0A0"/>
        </a:accent2>
        <a:accent3>
          <a:srgbClr val="FFFFFF"/>
        </a:accent3>
        <a:accent4>
          <a:srgbClr val="000000"/>
        </a:accent4>
        <a:accent5>
          <a:srgbClr val="AABEAF"/>
        </a:accent5>
        <a:accent6>
          <a:srgbClr val="919191"/>
        </a:accent6>
        <a:hlink>
          <a:srgbClr val="D4C78F"/>
        </a:hlink>
        <a:folHlink>
          <a:srgbClr val="C0B1A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LK NÖ - Standard Breitbild</Template>
  <TotalTime>0</TotalTime>
  <Words>677</Words>
  <Application>Microsoft Office PowerPoint</Application>
  <PresentationFormat>Breitbild</PresentationFormat>
  <Paragraphs>141</Paragraphs>
  <Slides>19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19</vt:i4>
      </vt:variant>
    </vt:vector>
  </HeadingPairs>
  <TitlesOfParts>
    <vt:vector size="24" baseType="lpstr">
      <vt:lpstr>Arial</vt:lpstr>
      <vt:lpstr>Calibri</vt:lpstr>
      <vt:lpstr>Wingdings</vt:lpstr>
      <vt:lpstr>LK NÖ - Standard Breitbild</vt:lpstr>
      <vt:lpstr>LK NÖ - Standard Breitbild ohne Logo unten</vt:lpstr>
      <vt:lpstr> Weinbaukataster NEU</vt:lpstr>
      <vt:lpstr>Weinbaukataster im eAMA</vt:lpstr>
      <vt:lpstr>Weinbaukataster Meldungen und Anträge bisher</vt:lpstr>
      <vt:lpstr>Weinbaukataster im eAMA</vt:lpstr>
      <vt:lpstr>Anträge und Meldungen im eAMA</vt:lpstr>
      <vt:lpstr>Anträge und Meldungen im eAMA</vt:lpstr>
      <vt:lpstr>Anträge und Meldungen im eAMA</vt:lpstr>
      <vt:lpstr>Anträge und Meldungen im eAMA</vt:lpstr>
      <vt:lpstr>Anträge und Meldungen im eAMA</vt:lpstr>
      <vt:lpstr>Rodungsmeldung – Ausdruck (Formular) </vt:lpstr>
      <vt:lpstr>Anträge und Meldungen im eAMA</vt:lpstr>
      <vt:lpstr>Anträge und Meldungen im eAMA</vt:lpstr>
      <vt:lpstr>Anträge und Meldungen im eAMA</vt:lpstr>
      <vt:lpstr>Anträge und Meldungen im eAMA</vt:lpstr>
      <vt:lpstr>Antrags- bzw. Meldungsübersicht - Status</vt:lpstr>
      <vt:lpstr>Antrags- bzw. Meldungsübersicht auch mit Luftbild und Karte unterlegt</vt:lpstr>
      <vt:lpstr>Weinbaukataster im eAMA - Zusammenfassung </vt:lpstr>
      <vt:lpstr>Weinbaukataster im eAMA - Zusammenfassung </vt:lpstr>
      <vt:lpstr>Danke für Ihre Aufmerksamkeit!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Live-Webinar: Niederösterreichischer Weinbautag</dc:title>
  <dc:creator>Morgenbesser Daniela (LK-NÖ Presse)</dc:creator>
  <cp:lastModifiedBy>Grassl Johann (BBK Baden  BBK Bruck)</cp:lastModifiedBy>
  <cp:revision>71</cp:revision>
  <dcterms:created xsi:type="dcterms:W3CDTF">2021-02-16T14:00:29Z</dcterms:created>
  <dcterms:modified xsi:type="dcterms:W3CDTF">2021-03-08T07:56:24Z</dcterms:modified>
</cp:coreProperties>
</file>