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0" r:id="rId2"/>
  </p:sldMasterIdLst>
  <p:notesMasterIdLst>
    <p:notesMasterId r:id="rId12"/>
  </p:notesMasterIdLst>
  <p:sldIdLst>
    <p:sldId id="256" r:id="rId3"/>
    <p:sldId id="257" r:id="rId4"/>
    <p:sldId id="258" r:id="rId5"/>
    <p:sldId id="263" r:id="rId6"/>
    <p:sldId id="264" r:id="rId7"/>
    <p:sldId id="259" r:id="rId8"/>
    <p:sldId id="260" r:id="rId9"/>
    <p:sldId id="261" r:id="rId10"/>
    <p:sldId id="265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43057F-B2F5-421F-8056-EDD4B8D0A86C}" type="datetimeFigureOut">
              <a:rPr lang="de-AT" smtClean="0"/>
              <a:t>05.03.2021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42BEE1-DF1D-41BB-82FD-057C659732C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28781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71475" y="1498028"/>
            <a:ext cx="11449050" cy="1150937"/>
          </a:xfrm>
          <a:noFill/>
        </p:spPr>
        <p:txBody>
          <a:bodyPr lIns="0" tIns="0" rIns="0" bIns="0"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1475" y="2883857"/>
            <a:ext cx="11449050" cy="792163"/>
          </a:xfrm>
        </p:spPr>
        <p:txBody>
          <a:bodyPr/>
          <a:lstStyle>
            <a:lvl1pPr>
              <a:buFont typeface="Wingdings" pitchFamily="2" charset="2"/>
              <a:buNone/>
              <a:defRPr sz="2000"/>
            </a:lvl1pPr>
          </a:lstStyle>
          <a:p>
            <a:r>
              <a:rPr lang="de-DE" smtClean="0"/>
              <a:t>Formatvorlage des Untertitelmasters durch Klicken bearbeiten</a:t>
            </a:r>
            <a:endParaRPr lang="de-AT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22" y="5760000"/>
            <a:ext cx="3406329" cy="7020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675" y="6224371"/>
            <a:ext cx="4084405" cy="408095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444" y="5598188"/>
            <a:ext cx="2043933" cy="1224284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89" y="5760000"/>
            <a:ext cx="548395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8270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EF120-D788-4EDC-8926-E4BB375D2B61}" type="datetime1">
              <a:rPr lang="de-AT" smtClean="0"/>
              <a:t>05.03.2021</a:t>
            </a:fld>
            <a:endParaRPr lang="de-AT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0300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71475" y="1484313"/>
            <a:ext cx="5653088" cy="4392612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67439" y="1484313"/>
            <a:ext cx="5653086" cy="4392612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3F5C6-59A7-405C-894E-D7967393C602}" type="datetime1">
              <a:rPr lang="de-AT" smtClean="0"/>
              <a:t>05.03.2021</a:t>
            </a:fld>
            <a:endParaRPr lang="de-AT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8629814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96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71475" y="1484313"/>
            <a:ext cx="5653088" cy="631450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71475" y="2131199"/>
            <a:ext cx="5653088" cy="3745725"/>
          </a:xfrm>
        </p:spPr>
        <p:txBody>
          <a:bodyPr tIns="0"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67437" y="1484313"/>
            <a:ext cx="5653087" cy="631450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67439" y="2131199"/>
            <a:ext cx="5653086" cy="3745725"/>
          </a:xfrm>
        </p:spPr>
        <p:txBody>
          <a:bodyPr tIns="0"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45669-EEF3-4449-875D-CFF6A57F4D31}" type="datetime1">
              <a:rPr lang="de-AT" smtClean="0"/>
              <a:t>05.03.2021</a:t>
            </a:fld>
            <a:endParaRPr lang="de-AT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93875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solidFill>
            <a:srgbClr val="007E46"/>
          </a:solidFill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4EC6D-A7C3-4B03-A257-84B19F079990}" type="datetime1">
              <a:rPr lang="de-AT" smtClean="0"/>
              <a:t>05.03.2021</a:t>
            </a:fld>
            <a:endParaRPr lang="de-AT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37132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DE95A-5032-43BC-93C3-68B05B0C1C69}" type="datetime1">
              <a:rPr lang="de-AT" smtClean="0"/>
              <a:t>05.03.2021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74089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1475" y="4042801"/>
            <a:ext cx="11449049" cy="1362075"/>
          </a:xfrm>
        </p:spPr>
        <p:txBody>
          <a:bodyPr lIns="0" rIns="0" anchor="t"/>
          <a:lstStyle>
            <a:lvl1pPr algn="l">
              <a:defRPr sz="3733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71475" y="2545201"/>
            <a:ext cx="1144905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940E3-4D47-4869-9659-5D12313D701D}" type="datetime1">
              <a:rPr lang="de-AT" smtClean="0"/>
              <a:t>05.03.2021</a:t>
            </a:fld>
            <a:endParaRPr lang="de-AT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18044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4559829" cy="1296000"/>
          </a:xfrm>
          <a:solidFill>
            <a:srgbClr val="007E46"/>
          </a:solidFill>
          <a:ln>
            <a:solidFill>
              <a:srgbClr val="007E46"/>
            </a:solidFill>
          </a:ln>
        </p:spPr>
        <p:txBody>
          <a:bodyPr lIns="381600" rIns="0"/>
          <a:lstStyle>
            <a:lvl1pPr algn="l">
              <a:defRPr sz="2667" b="1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23199" y="273049"/>
            <a:ext cx="7097325" cy="5603876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/>
          </p:nvPr>
        </p:nvSpPr>
        <p:spPr>
          <a:xfrm>
            <a:off x="371475" y="1484313"/>
            <a:ext cx="4187827" cy="439261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0E419B13-5CA4-4993-97E3-31C0CAADA683}" type="datetime1">
              <a:rPr lang="de-AT" smtClean="0"/>
              <a:t>05.03.2021</a:t>
            </a:fld>
            <a:endParaRPr lang="de-AT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14392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71475" y="273600"/>
            <a:ext cx="11449050" cy="5018400"/>
          </a:xfrm>
        </p:spPr>
        <p:txBody>
          <a:bodyPr tIns="180000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de-AT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71475" y="5367338"/>
            <a:ext cx="9343725" cy="804863"/>
          </a:xfrm>
        </p:spPr>
        <p:txBody>
          <a:bodyPr/>
          <a:lstStyle>
            <a:lvl1pPr marL="0" indent="0">
              <a:lnSpc>
                <a:spcPts val="2133"/>
              </a:lnSpc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17315-EE6A-41FC-BEE7-8336E5827C55}" type="datetime1">
              <a:rPr lang="de-AT" smtClean="0"/>
              <a:t>05.03.2021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08079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31799" y="252001"/>
            <a:ext cx="9312000" cy="12239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0"/>
          </p:nvPr>
        </p:nvSpPr>
        <p:spPr>
          <a:xfrm>
            <a:off x="431800" y="1683392"/>
            <a:ext cx="11328400" cy="4409904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1801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31799" y="252001"/>
            <a:ext cx="9312000" cy="12239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0"/>
          </p:nvPr>
        </p:nvSpPr>
        <p:spPr>
          <a:xfrm>
            <a:off x="431800" y="1683392"/>
            <a:ext cx="11328400" cy="4409904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99420337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72081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2192000" cy="1295400"/>
          </a:xfrm>
          <a:prstGeom prst="rect">
            <a:avLst/>
          </a:prstGeom>
          <a:solidFill>
            <a:srgbClr val="007E46"/>
          </a:solidFill>
          <a:ln w="9525">
            <a:noFill/>
            <a:miter lim="800000"/>
            <a:headEnd/>
            <a:tailEnd/>
          </a:ln>
        </p:spPr>
        <p:txBody>
          <a:bodyPr vert="horz" wrap="square" lIns="381600" tIns="180000" rIns="381600" bIns="14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1475" y="1484313"/>
            <a:ext cx="11449050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Textmasterformate durch Klicken bearbeiten</a:t>
            </a:r>
          </a:p>
          <a:p>
            <a:pPr lvl="1"/>
            <a:r>
              <a:rPr lang="de-AT" dirty="0" smtClean="0"/>
              <a:t>Zweite Ebene</a:t>
            </a:r>
          </a:p>
          <a:p>
            <a:pPr lvl="2"/>
            <a:r>
              <a:rPr lang="de-AT" dirty="0" smtClean="0"/>
              <a:t>Dritte Ebene</a:t>
            </a:r>
          </a:p>
          <a:p>
            <a:pPr lvl="3"/>
            <a:r>
              <a:rPr lang="de-AT" dirty="0" smtClean="0"/>
              <a:t>Vierte Ebene</a:t>
            </a:r>
          </a:p>
          <a:p>
            <a:pPr lvl="4"/>
            <a:r>
              <a:rPr lang="de-AT" dirty="0" smtClean="0"/>
              <a:t>Fünfte Ebene</a:t>
            </a:r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371475" y="6215063"/>
            <a:ext cx="11446367" cy="0"/>
          </a:xfrm>
          <a:prstGeom prst="line">
            <a:avLst/>
          </a:prstGeom>
          <a:noFill/>
          <a:ln w="6350">
            <a:solidFill>
              <a:srgbClr val="89898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e-AT" sz="240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53" y="6308958"/>
            <a:ext cx="1554688" cy="320400"/>
          </a:xfrm>
          <a:prstGeom prst="rect">
            <a:avLst/>
          </a:prstGeom>
        </p:spPr>
      </p:pic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>
          <a:xfrm>
            <a:off x="2525998" y="6316158"/>
            <a:ext cx="1564606" cy="115200"/>
          </a:xfrm>
          <a:prstGeom prst="rect">
            <a:avLst/>
          </a:prstGeom>
        </p:spPr>
        <p:txBody>
          <a:bodyPr vert="horz" lIns="0" tIns="0" rIns="91440" bIns="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E3AD1-B1CA-4C0E-A869-29937CB3A248}" type="datetime1">
              <a:rPr lang="de-AT" smtClean="0"/>
              <a:t>05.03.2021</a:t>
            </a:fld>
            <a:endParaRPr lang="de-AT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3883121" y="6316158"/>
            <a:ext cx="3653053" cy="313200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l">
              <a:lnSpc>
                <a:spcPct val="100000"/>
              </a:lnSpc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2525998" y="6510001"/>
            <a:ext cx="1564606" cy="115200"/>
          </a:xfrm>
          <a:prstGeom prst="rect">
            <a:avLst/>
          </a:prstGeom>
        </p:spPr>
        <p:txBody>
          <a:bodyPr vert="horz" lIns="0" tIns="0" rIns="91440" bIns="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83651-85F4-4F7C-8CD4-6F92915CA95E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163" y="6454151"/>
            <a:ext cx="2773677" cy="277133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829" y="6038452"/>
            <a:ext cx="1388013" cy="831398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71" y="6308958"/>
            <a:ext cx="25029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33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2" r:id="rId10"/>
    <p:sldLayoutId id="214748367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5pPr>
      <a:lvl6pPr marL="609585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6pPr>
      <a:lvl7pPr marL="121917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7pPr>
      <a:lvl8pPr marL="1828754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8pPr>
      <a:lvl9pPr marL="2438339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9pPr>
    </p:titleStyle>
    <p:bodyStyle>
      <a:lvl1pPr marL="133347" indent="-84665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chemeClr val="tx2"/>
        </a:buClr>
        <a:buSzPct val="25000"/>
        <a:buFont typeface="Wingdings" pitchFamily="2" charset="2"/>
        <a:buChar char=" 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393690" indent="-317492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rgbClr val="007E46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785264" indent="-315376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rgbClr val="D7B487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3pPr>
      <a:lvl4pPr marL="1178955" indent="-315376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rgbClr val="964B3C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72645" indent="-315376" algn="l" rtl="0" eaLnBrk="1" fontAlgn="base" hangingPunct="1">
        <a:lnSpc>
          <a:spcPts val="2800"/>
        </a:lnSpc>
        <a:spcBef>
          <a:spcPct val="0"/>
        </a:spcBef>
        <a:spcAft>
          <a:spcPts val="0"/>
        </a:spcAft>
        <a:buClr>
          <a:srgbClr val="6E3C28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80632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6pPr>
      <a:lvl7pPr marL="2690217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7pPr>
      <a:lvl8pPr marL="3299802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8pPr>
      <a:lvl9pPr marL="3909386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2192000" cy="1295400"/>
          </a:xfrm>
          <a:prstGeom prst="rect">
            <a:avLst/>
          </a:prstGeom>
          <a:solidFill>
            <a:srgbClr val="007E46"/>
          </a:solidFill>
          <a:ln w="9525">
            <a:noFill/>
            <a:miter lim="800000"/>
            <a:headEnd/>
            <a:tailEnd/>
          </a:ln>
        </p:spPr>
        <p:txBody>
          <a:bodyPr vert="horz" wrap="square" lIns="381600" tIns="180000" rIns="381600" bIns="14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1475" y="1484313"/>
            <a:ext cx="11449049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Textmasterformate durch Klicken bearbeiten</a:t>
            </a:r>
          </a:p>
          <a:p>
            <a:pPr lvl="1"/>
            <a:r>
              <a:rPr lang="de-AT" dirty="0" smtClean="0"/>
              <a:t>Zweite Ebene</a:t>
            </a:r>
          </a:p>
          <a:p>
            <a:pPr lvl="2"/>
            <a:r>
              <a:rPr lang="de-AT" dirty="0" smtClean="0"/>
              <a:t>Dritte Ebene</a:t>
            </a:r>
          </a:p>
          <a:p>
            <a:pPr lvl="3"/>
            <a:r>
              <a:rPr lang="de-AT" dirty="0" smtClean="0"/>
              <a:t>Vierte Ebene</a:t>
            </a:r>
          </a:p>
          <a:p>
            <a:pPr lvl="4"/>
            <a:r>
              <a:rPr lang="de-AT" dirty="0" smtClean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412022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5pPr>
      <a:lvl6pPr marL="609585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6pPr>
      <a:lvl7pPr marL="121917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7pPr>
      <a:lvl8pPr marL="1828754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8pPr>
      <a:lvl9pPr marL="2438339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733" b="1">
          <a:solidFill>
            <a:schemeClr val="bg1"/>
          </a:solidFill>
          <a:latin typeface="Arial" charset="0"/>
        </a:defRPr>
      </a:lvl9pPr>
    </p:titleStyle>
    <p:bodyStyle>
      <a:lvl1pPr marL="133347" indent="-84665" algn="l" rtl="0" eaLnBrk="1" fontAlgn="base" hangingPunct="1">
        <a:lnSpc>
          <a:spcPts val="2933"/>
        </a:lnSpc>
        <a:spcBef>
          <a:spcPct val="0"/>
        </a:spcBef>
        <a:spcAft>
          <a:spcPts val="800"/>
        </a:spcAft>
        <a:buClr>
          <a:schemeClr val="tx2"/>
        </a:buClr>
        <a:buSzPct val="25000"/>
        <a:buFont typeface="Wingdings" pitchFamily="2" charset="2"/>
        <a:buChar char=" "/>
        <a:defRPr sz="2667">
          <a:solidFill>
            <a:schemeClr val="tx1"/>
          </a:solidFill>
          <a:latin typeface="+mn-lt"/>
          <a:ea typeface="+mn-ea"/>
          <a:cs typeface="+mn-cs"/>
        </a:defRPr>
      </a:lvl1pPr>
      <a:lvl2pPr marL="393690" indent="-317492" algn="l" rtl="0" eaLnBrk="1" fontAlgn="base" hangingPunct="1">
        <a:lnSpc>
          <a:spcPts val="2933"/>
        </a:lnSpc>
        <a:spcBef>
          <a:spcPct val="0"/>
        </a:spcBef>
        <a:spcAft>
          <a:spcPts val="800"/>
        </a:spcAft>
        <a:buClr>
          <a:srgbClr val="007E46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2pPr>
      <a:lvl3pPr marL="785264" indent="-315376" algn="l" rtl="0" eaLnBrk="1" fontAlgn="base" hangingPunct="1">
        <a:lnSpc>
          <a:spcPts val="2933"/>
        </a:lnSpc>
        <a:spcBef>
          <a:spcPct val="0"/>
        </a:spcBef>
        <a:spcAft>
          <a:spcPts val="800"/>
        </a:spcAft>
        <a:buClr>
          <a:srgbClr val="D7B487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3pPr>
      <a:lvl4pPr marL="1178955" indent="-315376" algn="l" rtl="0" eaLnBrk="1" fontAlgn="base" hangingPunct="1">
        <a:lnSpc>
          <a:spcPts val="2933"/>
        </a:lnSpc>
        <a:spcBef>
          <a:spcPct val="0"/>
        </a:spcBef>
        <a:spcAft>
          <a:spcPts val="800"/>
        </a:spcAft>
        <a:buClr>
          <a:srgbClr val="964B3C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4pPr>
      <a:lvl5pPr marL="1572645" indent="-315376" algn="l" rtl="0" eaLnBrk="1" fontAlgn="base" hangingPunct="1">
        <a:lnSpc>
          <a:spcPts val="2933"/>
        </a:lnSpc>
        <a:spcBef>
          <a:spcPct val="0"/>
        </a:spcBef>
        <a:spcAft>
          <a:spcPts val="800"/>
        </a:spcAft>
        <a:buClr>
          <a:srgbClr val="6E3C28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5pPr>
      <a:lvl6pPr marL="2080632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6pPr>
      <a:lvl7pPr marL="2690217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7pPr>
      <a:lvl8pPr marL="3299802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8pPr>
      <a:lvl9pPr marL="3909386" indent="-338658" algn="l" rtl="0" eaLnBrk="1" fontAlgn="base" hangingPunct="1">
        <a:lnSpc>
          <a:spcPts val="3733"/>
        </a:lnSpc>
        <a:spcBef>
          <a:spcPct val="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34">
          <p15:clr>
            <a:srgbClr val="F26B43"/>
          </p15:clr>
        </p15:guide>
        <p15:guide id="2" pos="7446">
          <p15:clr>
            <a:srgbClr val="F26B43"/>
          </p15:clr>
        </p15:guide>
        <p15:guide id="3" orient="horz" pos="935">
          <p15:clr>
            <a:srgbClr val="F26B43"/>
          </p15:clr>
        </p15:guide>
        <p15:guide id="4" orient="horz" pos="370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bioweinbau@lk-noe.at" TargetMode="Externa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 smtClean="0"/>
              <a:t>Live-Webinar: Niederösterreichischer Weinbautag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71475" y="2759166"/>
            <a:ext cx="11449050" cy="792163"/>
          </a:xfrm>
        </p:spPr>
        <p:txBody>
          <a:bodyPr/>
          <a:lstStyle/>
          <a:p>
            <a:r>
              <a:rPr lang="de-DE" b="1" dirty="0" smtClean="0"/>
              <a:t>Bio-Weinbau in NÖ </a:t>
            </a:r>
            <a:r>
              <a:rPr lang="de-DE" b="1" dirty="0"/>
              <a:t>– </a:t>
            </a:r>
            <a:r>
              <a:rPr lang="de-DE" b="1" dirty="0" smtClean="0"/>
              <a:t>aktuelle Entwicklungen und Aussichten</a:t>
            </a:r>
          </a:p>
          <a:p>
            <a:r>
              <a:rPr lang="de-DE" sz="1800" dirty="0" smtClean="0"/>
              <a:t>8. März 2021</a:t>
            </a:r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410841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Entwicklung der Bio-Landwirtschaft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dirty="0" smtClean="0"/>
              <a:t>187 Länder weltweit</a:t>
            </a:r>
          </a:p>
          <a:p>
            <a:pPr lvl="1"/>
            <a:endParaRPr lang="de-DE" dirty="0"/>
          </a:p>
          <a:p>
            <a:pPr lvl="1"/>
            <a:r>
              <a:rPr lang="de-DE" dirty="0" smtClean="0"/>
              <a:t>72,3 </a:t>
            </a:r>
            <a:r>
              <a:rPr lang="de-DE" dirty="0" err="1" smtClean="0"/>
              <a:t>Mio</a:t>
            </a:r>
            <a:r>
              <a:rPr lang="de-DE" dirty="0"/>
              <a:t> </a:t>
            </a:r>
            <a:r>
              <a:rPr lang="de-DE" dirty="0" smtClean="0"/>
              <a:t>ha</a:t>
            </a:r>
            <a:r>
              <a:rPr lang="de-AT" dirty="0"/>
              <a:t> </a:t>
            </a:r>
            <a:r>
              <a:rPr lang="de-AT" dirty="0" smtClean="0"/>
              <a:t> 2019</a:t>
            </a:r>
          </a:p>
          <a:p>
            <a:pPr lvl="1"/>
            <a:r>
              <a:rPr lang="de-DE" dirty="0" smtClean="0"/>
              <a:t>11,0 </a:t>
            </a:r>
            <a:r>
              <a:rPr lang="de-DE" dirty="0" err="1" smtClean="0"/>
              <a:t>Mio</a:t>
            </a:r>
            <a:r>
              <a:rPr lang="de-DE" dirty="0" smtClean="0"/>
              <a:t> ha  1999</a:t>
            </a:r>
          </a:p>
          <a:p>
            <a:pPr lvl="1"/>
            <a:endParaRPr lang="de-DE" dirty="0"/>
          </a:p>
          <a:p>
            <a:pPr lvl="1"/>
            <a:r>
              <a:rPr lang="de-DE" dirty="0" smtClean="0"/>
              <a:t>1,5% der gesamten LW Fläche</a:t>
            </a:r>
          </a:p>
          <a:p>
            <a:pPr lvl="1"/>
            <a:endParaRPr lang="de-DE" dirty="0"/>
          </a:p>
          <a:p>
            <a:pPr lvl="1"/>
            <a:r>
              <a:rPr lang="de-DE" dirty="0" smtClean="0"/>
              <a:t>Österreich 26,1%</a:t>
            </a:r>
          </a:p>
          <a:p>
            <a:pPr lvl="1"/>
            <a:endParaRPr lang="de-DE" dirty="0"/>
          </a:p>
          <a:p>
            <a:pPr lvl="1"/>
            <a:r>
              <a:rPr lang="de-DE" dirty="0" smtClean="0"/>
              <a:t>Bio-Märkte: USA, DE, FR </a:t>
            </a:r>
          </a:p>
          <a:p>
            <a:pPr lvl="1"/>
            <a:r>
              <a:rPr lang="de-DE" dirty="0" smtClean="0"/>
              <a:t>(ca. 2/3 des gesamten Marktes)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2</a:t>
            </a:fld>
            <a:endParaRPr lang="de-AT" dirty="0"/>
          </a:p>
        </p:txBody>
      </p:sp>
      <p:pic>
        <p:nvPicPr>
          <p:cNvPr id="1026" name="Picture 2" descr="https://www.organic-world.net/fileadmin/images_organicworld/yearbook/2021/Infographics/World_of_Organic_Agriculture_Infographics_EN_2021_world_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788" y="1484313"/>
            <a:ext cx="6103177" cy="4592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814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Bio-Weinbau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e-DE" dirty="0"/>
          </a:p>
          <a:p>
            <a:pPr lvl="1"/>
            <a:r>
              <a:rPr lang="de-DE" dirty="0" smtClean="0"/>
              <a:t>Ca. 470 000ha Bio-Rebflächen weltweit (~7% der gesamten Fläche)</a:t>
            </a:r>
          </a:p>
          <a:p>
            <a:pPr lvl="1"/>
            <a:endParaRPr lang="de-DE" dirty="0"/>
          </a:p>
          <a:p>
            <a:pPr lvl="1"/>
            <a:r>
              <a:rPr lang="de-DE" dirty="0" smtClean="0"/>
              <a:t>Davon ~ 400 000 ha in Europa</a:t>
            </a:r>
          </a:p>
          <a:p>
            <a:pPr lvl="1"/>
            <a:endParaRPr lang="de-DE" dirty="0"/>
          </a:p>
          <a:p>
            <a:pPr lvl="1"/>
            <a:r>
              <a:rPr lang="de-DE" dirty="0" smtClean="0"/>
              <a:t>Grüner Bericht 2020</a:t>
            </a:r>
          </a:p>
          <a:p>
            <a:pPr lvl="2"/>
            <a:r>
              <a:rPr lang="de-DE" dirty="0" smtClean="0"/>
              <a:t>Ö 15,9% </a:t>
            </a:r>
          </a:p>
          <a:p>
            <a:pPr marL="48682" indent="0">
              <a:buNone/>
            </a:pPr>
            <a:endParaRPr lang="de-DE" dirty="0" smtClean="0"/>
          </a:p>
          <a:p>
            <a:pPr lvl="1"/>
            <a:r>
              <a:rPr lang="de-DE" dirty="0" smtClean="0"/>
              <a:t>NÖ: </a:t>
            </a:r>
          </a:p>
          <a:p>
            <a:pPr lvl="1"/>
            <a:r>
              <a:rPr lang="de-DE" dirty="0" smtClean="0"/>
              <a:t>513 Betriebe </a:t>
            </a:r>
          </a:p>
          <a:p>
            <a:pPr lvl="1"/>
            <a:r>
              <a:rPr lang="de-DE" dirty="0" smtClean="0"/>
              <a:t>4246 ha (15,2%)</a:t>
            </a:r>
          </a:p>
          <a:p>
            <a:pPr lvl="1"/>
            <a:endParaRPr lang="de-DE" dirty="0"/>
          </a:p>
          <a:p>
            <a:pPr lvl="1"/>
            <a:endParaRPr lang="de-DE" dirty="0" smtClean="0"/>
          </a:p>
          <a:p>
            <a:pPr lvl="1"/>
            <a:endParaRPr lang="de-DE" dirty="0"/>
          </a:p>
          <a:p>
            <a:pPr lvl="1"/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3</a:t>
            </a:fld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/>
          <a:srcRect l="19473" t="24464" r="22544" b="10974"/>
          <a:stretch/>
        </p:blipFill>
        <p:spPr>
          <a:xfrm>
            <a:off x="5710990" y="2520623"/>
            <a:ext cx="5660356" cy="3545215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 bwMode="gray">
          <a:xfrm>
            <a:off x="5544588" y="6008797"/>
            <a:ext cx="204493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de-DE" sz="600" dirty="0" smtClean="0">
                <a:cs typeface="Arial" charset="0"/>
              </a:rPr>
              <a:t>© </a:t>
            </a:r>
            <a:r>
              <a:rPr lang="de-DE" sz="600" dirty="0" err="1" smtClean="0">
                <a:cs typeface="Arial" charset="0"/>
              </a:rPr>
              <a:t>FibL</a:t>
            </a:r>
            <a:r>
              <a:rPr lang="de-DE" sz="600" dirty="0" smtClean="0">
                <a:cs typeface="Arial" charset="0"/>
              </a:rPr>
              <a:t> 2021</a:t>
            </a:r>
            <a:endParaRPr lang="de-AT" sz="6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47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51283"/>
          </a:xfrm>
        </p:spPr>
        <p:txBody>
          <a:bodyPr/>
          <a:lstStyle/>
          <a:p>
            <a:r>
              <a:rPr lang="de-AT" dirty="0" smtClean="0"/>
              <a:t>Beratung im Bioweinbau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1"/>
            <a:r>
              <a:rPr lang="de-AT" dirty="0" smtClean="0"/>
              <a:t>LK NÖ, </a:t>
            </a:r>
            <a:r>
              <a:rPr lang="de-AT" dirty="0" err="1" smtClean="0"/>
              <a:t>Stmk</a:t>
            </a:r>
            <a:r>
              <a:rPr lang="de-AT" dirty="0" smtClean="0"/>
              <a:t>, </a:t>
            </a:r>
            <a:r>
              <a:rPr lang="de-AT" dirty="0" err="1" smtClean="0"/>
              <a:t>Bgld</a:t>
            </a:r>
            <a:r>
              <a:rPr lang="de-AT" dirty="0"/>
              <a:t> </a:t>
            </a:r>
            <a:r>
              <a:rPr lang="de-AT" dirty="0" smtClean="0"/>
              <a:t>und Wien</a:t>
            </a:r>
          </a:p>
          <a:p>
            <a:pPr marL="76198" lvl="1" indent="0">
              <a:buNone/>
            </a:pPr>
            <a:endParaRPr lang="de-AT" dirty="0" smtClean="0"/>
          </a:p>
          <a:p>
            <a:pPr lvl="1"/>
            <a:r>
              <a:rPr lang="de-AT" dirty="0" smtClean="0"/>
              <a:t>Bio-Verbände (BIO AUSTRIA, Bio Ernte, </a:t>
            </a:r>
            <a:r>
              <a:rPr lang="de-AT" dirty="0" err="1" smtClean="0"/>
              <a:t>demeter</a:t>
            </a:r>
            <a:r>
              <a:rPr lang="de-AT" dirty="0" smtClean="0"/>
              <a:t>,…)</a:t>
            </a:r>
          </a:p>
          <a:p>
            <a:endParaRPr lang="de-AT" dirty="0"/>
          </a:p>
          <a:p>
            <a:pPr lvl="1"/>
            <a:r>
              <a:rPr lang="de-AT" dirty="0" smtClean="0"/>
              <a:t>Kontrollstellen</a:t>
            </a:r>
          </a:p>
          <a:p>
            <a:endParaRPr lang="de-AT" dirty="0"/>
          </a:p>
          <a:p>
            <a:pPr lvl="1"/>
            <a:r>
              <a:rPr lang="de-AT" dirty="0" smtClean="0"/>
              <a:t>Projekt „Höherqualifizierung im biologischen Weinbau“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121157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51283"/>
          </a:xfrm>
        </p:spPr>
        <p:txBody>
          <a:bodyPr/>
          <a:lstStyle/>
          <a:p>
            <a:r>
              <a:rPr lang="de-AT" dirty="0" smtClean="0"/>
              <a:t>„Höherqualifizierung im biologischen Weinbau“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>
          <a:xfrm>
            <a:off x="548640" y="1540042"/>
            <a:ext cx="11211560" cy="4553254"/>
          </a:xfrm>
        </p:spPr>
        <p:txBody>
          <a:bodyPr>
            <a:normAutofit/>
          </a:bodyPr>
          <a:lstStyle/>
          <a:p>
            <a:pPr lvl="1"/>
            <a:r>
              <a:rPr lang="de-AT" dirty="0"/>
              <a:t>Gruppenberatungen im Weingarten und auf Weinbaubetrieben</a:t>
            </a:r>
          </a:p>
          <a:p>
            <a:pPr lvl="0"/>
            <a:endParaRPr lang="de-DE" dirty="0"/>
          </a:p>
          <a:p>
            <a:pPr lvl="1"/>
            <a:r>
              <a:rPr lang="de-DE" dirty="0"/>
              <a:t>Verfassung von </a:t>
            </a:r>
            <a:r>
              <a:rPr lang="de-DE" dirty="0" smtClean="0"/>
              <a:t>Newslettern anmelden unter: </a:t>
            </a:r>
            <a:r>
              <a:rPr lang="de-DE" dirty="0" smtClean="0">
                <a:hlinkClick r:id="rId2"/>
              </a:rPr>
              <a:t>bioweinbau@lk-noe.at</a:t>
            </a:r>
            <a:r>
              <a:rPr lang="de-DE" dirty="0" smtClean="0"/>
              <a:t>  </a:t>
            </a:r>
          </a:p>
          <a:p>
            <a:pPr lvl="1"/>
            <a:endParaRPr lang="de-DE" dirty="0"/>
          </a:p>
          <a:p>
            <a:pPr lvl="1"/>
            <a:r>
              <a:rPr lang="de-DE" dirty="0" smtClean="0"/>
              <a:t>Fachartikel</a:t>
            </a:r>
            <a:r>
              <a:rPr lang="de-DE" dirty="0"/>
              <a:t>, Berichten im Winzer und anderen Fachzeitschriften</a:t>
            </a:r>
            <a:endParaRPr lang="de-AT" dirty="0"/>
          </a:p>
          <a:p>
            <a:pPr lvl="1"/>
            <a:endParaRPr lang="de-AT" dirty="0" smtClean="0"/>
          </a:p>
          <a:p>
            <a:pPr lvl="1"/>
            <a:r>
              <a:rPr lang="de-AT" dirty="0" smtClean="0"/>
              <a:t>Einführungskurse </a:t>
            </a:r>
            <a:r>
              <a:rPr lang="de-AT" dirty="0"/>
              <a:t>in den biologischen </a:t>
            </a:r>
            <a:r>
              <a:rPr lang="de-AT" dirty="0" smtClean="0"/>
              <a:t>Weinbau (1 tägig – nicht verpflichtend)</a:t>
            </a:r>
          </a:p>
          <a:p>
            <a:pPr lvl="1"/>
            <a:endParaRPr lang="de-AT" dirty="0"/>
          </a:p>
          <a:p>
            <a:pPr lvl="1"/>
            <a:r>
              <a:rPr lang="de-AT" dirty="0"/>
              <a:t>Die BIO </a:t>
            </a:r>
            <a:r>
              <a:rPr lang="de-AT" dirty="0" err="1" smtClean="0"/>
              <a:t>WinzerInnnentage</a:t>
            </a:r>
            <a:r>
              <a:rPr lang="de-AT" dirty="0" smtClean="0"/>
              <a:t> 2021</a:t>
            </a:r>
          </a:p>
          <a:p>
            <a:pPr marL="469888" lvl="2" indent="0">
              <a:buNone/>
            </a:pPr>
            <a:r>
              <a:rPr lang="de-DE" dirty="0" smtClean="0"/>
              <a:t>Online, großer Erfolg</a:t>
            </a:r>
            <a:endParaRPr lang="de-DE" dirty="0"/>
          </a:p>
          <a:p>
            <a:pPr lvl="1"/>
            <a:endParaRPr lang="de-AT" dirty="0" smtClean="0"/>
          </a:p>
          <a:p>
            <a:pPr lvl="1"/>
            <a:r>
              <a:rPr lang="de-AT" dirty="0" smtClean="0"/>
              <a:t>Telefonische </a:t>
            </a:r>
            <a:r>
              <a:rPr lang="de-AT" dirty="0"/>
              <a:t>Beratung und Hilfestellung bei Fragen wie Z.B.: Umstellung oder Blattproben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60857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Neue BIO-VO 848/2018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dirty="0" smtClean="0"/>
              <a:t>Seit 2014 Revision der BIO-VO</a:t>
            </a:r>
          </a:p>
          <a:p>
            <a:pPr lvl="1"/>
            <a:endParaRPr lang="de-DE" dirty="0"/>
          </a:p>
          <a:p>
            <a:pPr lvl="1"/>
            <a:r>
              <a:rPr lang="de-DE" dirty="0" smtClean="0"/>
              <a:t>2017 politische Einigung</a:t>
            </a:r>
          </a:p>
          <a:p>
            <a:pPr lvl="1"/>
            <a:endParaRPr lang="de-DE" dirty="0"/>
          </a:p>
          <a:p>
            <a:pPr lvl="1"/>
            <a:r>
              <a:rPr lang="de-DE" dirty="0" smtClean="0"/>
              <a:t>Neue Produktgruppen: Aquakultur, Salz, Tierhaltung,…</a:t>
            </a:r>
          </a:p>
          <a:p>
            <a:pPr marL="76198" lvl="1" indent="0">
              <a:buNone/>
            </a:pPr>
            <a:endParaRPr lang="de-DE" dirty="0"/>
          </a:p>
          <a:p>
            <a:pPr lvl="1"/>
            <a:r>
              <a:rPr lang="de-DE" dirty="0" smtClean="0"/>
              <a:t>Einige DA bzw. DELRA noch in Verhandlung/kurz vor Abschluss</a:t>
            </a:r>
          </a:p>
          <a:p>
            <a:pPr lvl="1"/>
            <a:endParaRPr lang="de-DE" dirty="0"/>
          </a:p>
          <a:p>
            <a:pPr lvl="1"/>
            <a:endParaRPr lang="de-DE" dirty="0" smtClean="0"/>
          </a:p>
          <a:p>
            <a:pPr lvl="1"/>
            <a:r>
              <a:rPr lang="de-DE" dirty="0" smtClean="0"/>
              <a:t>Inkrafttreten ab 01.01. 2022 (um ein Jahr verschoben)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6</a:t>
            </a:fld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922" y="1902921"/>
            <a:ext cx="28575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7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Neue BIO-VO 848/2018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dirty="0" smtClean="0"/>
              <a:t>Änderungen für Bio-Weinbau</a:t>
            </a:r>
          </a:p>
          <a:p>
            <a:pPr lvl="1"/>
            <a:endParaRPr lang="de-DE" dirty="0"/>
          </a:p>
          <a:p>
            <a:pPr lvl="1"/>
            <a:r>
              <a:rPr lang="de-DE" dirty="0" smtClean="0"/>
              <a:t>Pflanzgutdatenbank analog zur Saatgutdatenbank</a:t>
            </a:r>
          </a:p>
          <a:p>
            <a:pPr lvl="1"/>
            <a:endParaRPr lang="de-DE" dirty="0"/>
          </a:p>
          <a:p>
            <a:pPr lvl="1"/>
            <a:r>
              <a:rPr lang="de-DE" dirty="0" err="1" smtClean="0"/>
              <a:t>Rebsetzlinge</a:t>
            </a:r>
            <a:r>
              <a:rPr lang="de-DE" dirty="0" smtClean="0"/>
              <a:t> dürfen nach dem Ausschulen nicht mehr behandelt werden</a:t>
            </a:r>
          </a:p>
          <a:p>
            <a:pPr lvl="1"/>
            <a:endParaRPr lang="de-DE" dirty="0"/>
          </a:p>
          <a:p>
            <a:pPr lvl="1"/>
            <a:r>
              <a:rPr lang="de-DE" dirty="0" smtClean="0"/>
              <a:t>Vorsorgemaßnahmen momentan noch nicht aktiviert</a:t>
            </a:r>
          </a:p>
          <a:p>
            <a:pPr lvl="1"/>
            <a:endParaRPr lang="de-DE" dirty="0"/>
          </a:p>
          <a:p>
            <a:pPr lvl="1"/>
            <a:r>
              <a:rPr lang="de-DE" dirty="0" smtClean="0"/>
              <a:t>Reinigungs- und Desinfektionsmittel</a:t>
            </a:r>
          </a:p>
          <a:p>
            <a:pPr lvl="1"/>
            <a:endParaRPr lang="de-DE" dirty="0"/>
          </a:p>
          <a:p>
            <a:pPr lvl="1"/>
            <a:r>
              <a:rPr lang="de-DE" dirty="0" smtClean="0"/>
              <a:t>Sonst wenig Änderungen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7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36584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Aktuelles für die neue Saison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dirty="0" smtClean="0"/>
              <a:t>Im Pflanzenschutzbereich nicht viele Neuerungen</a:t>
            </a:r>
          </a:p>
          <a:p>
            <a:pPr lvl="1"/>
            <a:endParaRPr lang="de-DE" dirty="0"/>
          </a:p>
          <a:p>
            <a:pPr lvl="1"/>
            <a:r>
              <a:rPr lang="de-DE" dirty="0" smtClean="0"/>
              <a:t>Aufpassen bei Aufzeichnungen</a:t>
            </a:r>
          </a:p>
          <a:p>
            <a:pPr lvl="2"/>
            <a:r>
              <a:rPr lang="de-DE" dirty="0" smtClean="0"/>
              <a:t>Auspflanzungen</a:t>
            </a:r>
          </a:p>
          <a:p>
            <a:pPr lvl="2"/>
            <a:r>
              <a:rPr lang="de-DE" dirty="0" smtClean="0"/>
              <a:t>Saatgut</a:t>
            </a:r>
          </a:p>
          <a:p>
            <a:pPr lvl="2"/>
            <a:r>
              <a:rPr lang="de-DE" dirty="0" smtClean="0"/>
              <a:t>Düngung (Wirtschaftsdünger)</a:t>
            </a:r>
          </a:p>
          <a:p>
            <a:pPr lvl="2"/>
            <a:endParaRPr lang="de-DE" dirty="0" smtClean="0"/>
          </a:p>
          <a:p>
            <a:pPr lvl="1"/>
            <a:r>
              <a:rPr lang="de-DE" dirty="0" smtClean="0"/>
              <a:t>ÖPUL Verlängerungsjahr</a:t>
            </a:r>
          </a:p>
          <a:p>
            <a:pPr lvl="1"/>
            <a:endParaRPr lang="de-DE" dirty="0"/>
          </a:p>
          <a:p>
            <a:pPr lvl="1"/>
            <a:r>
              <a:rPr lang="de-DE" dirty="0" smtClean="0"/>
              <a:t>Blattproben</a:t>
            </a:r>
          </a:p>
          <a:p>
            <a:pPr lvl="1"/>
            <a:endParaRPr lang="de-DE" dirty="0"/>
          </a:p>
          <a:p>
            <a:pPr lvl="1"/>
            <a:r>
              <a:rPr lang="de-DE" dirty="0" smtClean="0"/>
              <a:t>Kupfer bis 2025 zugelassen 4kg/ha (IP und Bio) </a:t>
            </a:r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marL="76198" lvl="1" indent="0">
              <a:buNone/>
            </a:pP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8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2943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785E-DC65-4A1B-9A40-42A65A640175}" type="slidenum">
              <a:rPr lang="de-AT" smtClean="0"/>
              <a:t>9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6713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K NÖ - Standard Breitbild">
  <a:themeElements>
    <a:clrScheme name="LK Standard">
      <a:dk1>
        <a:srgbClr val="000000"/>
      </a:dk1>
      <a:lt1>
        <a:srgbClr val="FFFFFF"/>
      </a:lt1>
      <a:dk2>
        <a:srgbClr val="000000"/>
      </a:dk2>
      <a:lt2>
        <a:srgbClr val="BEB4AA"/>
      </a:lt2>
      <a:accent1>
        <a:srgbClr val="007E46"/>
      </a:accent1>
      <a:accent2>
        <a:srgbClr val="D7B487"/>
      </a:accent2>
      <a:accent3>
        <a:srgbClr val="964B3C"/>
      </a:accent3>
      <a:accent4>
        <a:srgbClr val="6E3C28"/>
      </a:accent4>
      <a:accent5>
        <a:srgbClr val="BEB4AA"/>
      </a:accent5>
      <a:accent6>
        <a:srgbClr val="6E8C96"/>
      </a:accent6>
      <a:hlink>
        <a:srgbClr val="007E46"/>
      </a:hlink>
      <a:folHlink>
        <a:srgbClr val="007E46"/>
      </a:folHlink>
    </a:clrScheme>
    <a:fontScheme name="Larissa-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gray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>
        <a:spAutoFit/>
      </a:bodyPr>
      <a:lstStyle>
        <a:defPPr algn="ctr">
          <a:spcBef>
            <a:spcPct val="20000"/>
          </a:spcBef>
          <a:defRPr sz="1400" dirty="0">
            <a:solidFill>
              <a:srgbClr val="FFFFFF"/>
            </a:solidFill>
            <a:cs typeface="Arial" charset="0"/>
          </a:defRPr>
        </a:defPPr>
      </a:lstStyle>
    </a:tx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00"/>
        </a:dk2>
        <a:lt2>
          <a:srgbClr val="894F36"/>
        </a:lt2>
        <a:accent1>
          <a:srgbClr val="007A3B"/>
        </a:accent1>
        <a:accent2>
          <a:srgbClr val="A0A0A0"/>
        </a:accent2>
        <a:accent3>
          <a:srgbClr val="FFFFFF"/>
        </a:accent3>
        <a:accent4>
          <a:srgbClr val="000000"/>
        </a:accent4>
        <a:accent5>
          <a:srgbClr val="AABEAF"/>
        </a:accent5>
        <a:accent6>
          <a:srgbClr val="919191"/>
        </a:accent6>
        <a:hlink>
          <a:srgbClr val="D4C78F"/>
        </a:hlink>
        <a:folHlink>
          <a:srgbClr val="C0B1A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LK NÖ - Standard Breitbild" id="{0B2D523D-1C7C-45DA-A860-DF71F45AFE6B}" vid="{D7AA4D94-A75F-48C7-A4DC-F3FC459DB7D6}"/>
    </a:ext>
  </a:extLst>
</a:theme>
</file>

<file path=ppt/theme/theme2.xml><?xml version="1.0" encoding="utf-8"?>
<a:theme xmlns:a="http://schemas.openxmlformats.org/drawingml/2006/main" name="LK NÖ - Standard Breitbild ohne Logo unten">
  <a:themeElements>
    <a:clrScheme name="LK-Standard">
      <a:dk1>
        <a:srgbClr val="000000"/>
      </a:dk1>
      <a:lt1>
        <a:srgbClr val="FFFFFF"/>
      </a:lt1>
      <a:dk2>
        <a:srgbClr val="000000"/>
      </a:dk2>
      <a:lt2>
        <a:srgbClr val="894F36"/>
      </a:lt2>
      <a:accent1>
        <a:srgbClr val="007A3B"/>
      </a:accent1>
      <a:accent2>
        <a:srgbClr val="A0A0A0"/>
      </a:accent2>
      <a:accent3>
        <a:srgbClr val="EBF1EB"/>
      </a:accent3>
      <a:accent4>
        <a:srgbClr val="000000"/>
      </a:accent4>
      <a:accent5>
        <a:srgbClr val="AABEAF"/>
      </a:accent5>
      <a:accent6>
        <a:srgbClr val="919191"/>
      </a:accent6>
      <a:hlink>
        <a:srgbClr val="0072BC"/>
      </a:hlink>
      <a:folHlink>
        <a:srgbClr val="0072BC"/>
      </a:folHlink>
    </a:clrScheme>
    <a:fontScheme name="Larissa-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gray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>
        <a:spAutoFit/>
      </a:bodyPr>
      <a:lstStyle>
        <a:defPPr algn="ctr">
          <a:spcBef>
            <a:spcPct val="20000"/>
          </a:spcBef>
          <a:defRPr sz="1400" dirty="0">
            <a:solidFill>
              <a:srgbClr val="FFFFFF"/>
            </a:solidFill>
            <a:cs typeface="Arial" charset="0"/>
          </a:defRPr>
        </a:defPPr>
      </a:lstStyle>
    </a:tx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00"/>
        </a:dk2>
        <a:lt2>
          <a:srgbClr val="894F36"/>
        </a:lt2>
        <a:accent1>
          <a:srgbClr val="007A3B"/>
        </a:accent1>
        <a:accent2>
          <a:srgbClr val="A0A0A0"/>
        </a:accent2>
        <a:accent3>
          <a:srgbClr val="FFFFFF"/>
        </a:accent3>
        <a:accent4>
          <a:srgbClr val="000000"/>
        </a:accent4>
        <a:accent5>
          <a:srgbClr val="AABEAF"/>
        </a:accent5>
        <a:accent6>
          <a:srgbClr val="919191"/>
        </a:accent6>
        <a:hlink>
          <a:srgbClr val="D4C78F"/>
        </a:hlink>
        <a:folHlink>
          <a:srgbClr val="C0B1A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LK Standard">
    <a:dk1>
      <a:srgbClr val="000000"/>
    </a:dk1>
    <a:lt1>
      <a:srgbClr val="FFFFFF"/>
    </a:lt1>
    <a:dk2>
      <a:srgbClr val="000000"/>
    </a:dk2>
    <a:lt2>
      <a:srgbClr val="BEB4AA"/>
    </a:lt2>
    <a:accent1>
      <a:srgbClr val="007E46"/>
    </a:accent1>
    <a:accent2>
      <a:srgbClr val="D7B487"/>
    </a:accent2>
    <a:accent3>
      <a:srgbClr val="964B3C"/>
    </a:accent3>
    <a:accent4>
      <a:srgbClr val="6E3C28"/>
    </a:accent4>
    <a:accent5>
      <a:srgbClr val="BEB4AA"/>
    </a:accent5>
    <a:accent6>
      <a:srgbClr val="6E8C96"/>
    </a:accent6>
    <a:hlink>
      <a:srgbClr val="007E46"/>
    </a:hlink>
    <a:folHlink>
      <a:srgbClr val="007E4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LK NÖ - Standard Breitbild</Template>
  <TotalTime>0</TotalTime>
  <Words>290</Words>
  <Application>Microsoft Office PowerPoint</Application>
  <PresentationFormat>Breitbild</PresentationFormat>
  <Paragraphs>94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9</vt:i4>
      </vt:variant>
    </vt:vector>
  </HeadingPairs>
  <TitlesOfParts>
    <vt:vector size="14" baseType="lpstr">
      <vt:lpstr>Arial</vt:lpstr>
      <vt:lpstr>Calibri</vt:lpstr>
      <vt:lpstr>Wingdings</vt:lpstr>
      <vt:lpstr>LK NÖ - Standard Breitbild</vt:lpstr>
      <vt:lpstr>LK NÖ - Standard Breitbild ohne Logo unten</vt:lpstr>
      <vt:lpstr>Live-Webinar: Niederösterreichischer Weinbautag</vt:lpstr>
      <vt:lpstr>Entwicklung der Bio-Landwirtschaft</vt:lpstr>
      <vt:lpstr>Bio-Weinbau</vt:lpstr>
      <vt:lpstr>Beratung im Bioweinbau</vt:lpstr>
      <vt:lpstr>„Höherqualifizierung im biologischen Weinbau“</vt:lpstr>
      <vt:lpstr>Neue BIO-VO 848/2018</vt:lpstr>
      <vt:lpstr>Neue BIO-VO 848/2018</vt:lpstr>
      <vt:lpstr>Aktuelles für die neue Saison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Live-Webinar: Niederösterreichischer Weinbautag</dc:title>
  <dc:creator>Morgenbesser Daniela (LK-NÖ Presse)</dc:creator>
  <cp:lastModifiedBy>Eitler Christian (LK-NÖ)</cp:lastModifiedBy>
  <cp:revision>19</cp:revision>
  <dcterms:created xsi:type="dcterms:W3CDTF">2021-02-16T14:00:29Z</dcterms:created>
  <dcterms:modified xsi:type="dcterms:W3CDTF">2021-03-05T08:03:10Z</dcterms:modified>
</cp:coreProperties>
</file>