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2"/>
    <p:sldMasterId id="2147483711" r:id="rId3"/>
  </p:sldMasterIdLst>
  <p:notesMasterIdLst>
    <p:notesMasterId r:id="rId31"/>
  </p:notesMasterIdLst>
  <p:handoutMasterIdLst>
    <p:handoutMasterId r:id="rId32"/>
  </p:handoutMasterIdLst>
  <p:sldIdLst>
    <p:sldId id="256" r:id="rId4"/>
    <p:sldId id="320" r:id="rId5"/>
    <p:sldId id="364" r:id="rId6"/>
    <p:sldId id="365" r:id="rId7"/>
    <p:sldId id="319" r:id="rId8"/>
    <p:sldId id="337" r:id="rId9"/>
    <p:sldId id="352" r:id="rId10"/>
    <p:sldId id="360" r:id="rId11"/>
    <p:sldId id="361" r:id="rId12"/>
    <p:sldId id="362" r:id="rId13"/>
    <p:sldId id="363" r:id="rId14"/>
    <p:sldId id="338" r:id="rId15"/>
    <p:sldId id="353" r:id="rId16"/>
    <p:sldId id="366" r:id="rId17"/>
    <p:sldId id="355" r:id="rId18"/>
    <p:sldId id="368" r:id="rId19"/>
    <p:sldId id="359" r:id="rId20"/>
    <p:sldId id="356" r:id="rId21"/>
    <p:sldId id="342" r:id="rId22"/>
    <p:sldId id="357" r:id="rId23"/>
    <p:sldId id="343" r:id="rId24"/>
    <p:sldId id="345" r:id="rId25"/>
    <p:sldId id="346" r:id="rId26"/>
    <p:sldId id="347" r:id="rId27"/>
    <p:sldId id="348" r:id="rId28"/>
    <p:sldId id="349" r:id="rId29"/>
    <p:sldId id="350" r:id="rId30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10" autoAdjust="0"/>
    <p:restoredTop sz="86279" autoAdjust="0"/>
  </p:normalViewPr>
  <p:slideViewPr>
    <p:cSldViewPr snapToGrid="0">
      <p:cViewPr varScale="1">
        <p:scale>
          <a:sx n="62" d="100"/>
          <a:sy n="62" d="100"/>
        </p:scale>
        <p:origin x="7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92B9A-DBF3-4DB5-97F7-1C12484ABA7C}" type="datetimeFigureOut">
              <a:rPr lang="de-AT" smtClean="0"/>
              <a:t>14.11.2023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E855F-7EAD-4661-AF41-55F7653334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2801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CB7EE-E8E0-46F1-AB4A-8B8CF6C961FF}" type="datetimeFigureOut">
              <a:rPr lang="de-AT" smtClean="0"/>
              <a:t>14.11.2023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F296F-68D2-4311-B454-8AB2795B342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7074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1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821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821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821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821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821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821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821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821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8821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F977AF-0FE3-494B-A9D4-90E9BD136BB1}" type="slidenum">
              <a:rPr kumimoji="0" lang="de-AT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88218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AT" altLang="de-DE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81628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F296F-68D2-4311-B454-8AB2795B3421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086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5128" y="1484314"/>
            <a:ext cx="8426449" cy="1150937"/>
          </a:xfrm>
          <a:noFill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5125" y="2868227"/>
            <a:ext cx="8426451" cy="792162"/>
          </a:xfrm>
        </p:spPr>
        <p:txBody>
          <a:bodyPr/>
          <a:lstStyle>
            <a:lvl1pPr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" y="5933849"/>
            <a:ext cx="2520000" cy="51933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563" y="6241463"/>
            <a:ext cx="3419710" cy="34168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73" y="5728941"/>
            <a:ext cx="1711303" cy="102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514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D4A6-E4E3-483A-8092-66E7BBFC0A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79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8775" y="1484312"/>
            <a:ext cx="4141788" cy="442912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439" y="1484313"/>
            <a:ext cx="4141787" cy="44291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566204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8777" y="1484312"/>
            <a:ext cx="4137625" cy="63144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8777" y="2131200"/>
            <a:ext cx="4137625" cy="3782238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7601" y="1484312"/>
            <a:ext cx="4137625" cy="63144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7601" y="2131200"/>
            <a:ext cx="4137625" cy="3782238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7722131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87026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smtClean="0"/>
              <a:pPr/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3966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777" y="4042801"/>
            <a:ext cx="8426449" cy="1362075"/>
          </a:xfrm>
        </p:spPr>
        <p:txBody>
          <a:bodyPr lIns="0" rIns="0" anchor="t"/>
          <a:lstStyle>
            <a:lvl1pPr algn="l">
              <a:defRPr sz="28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8775" y="2545201"/>
            <a:ext cx="84264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07359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3419872" cy="1296000"/>
          </a:xfrm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42401" y="273051"/>
            <a:ext cx="5242825" cy="56403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58777" y="1484314"/>
            <a:ext cx="3060700" cy="442912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5767292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58775" y="273600"/>
            <a:ext cx="8426451" cy="5018400"/>
          </a:xfrm>
        </p:spPr>
        <p:txBody>
          <a:bodyPr tIns="180000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58777" y="5367339"/>
            <a:ext cx="6927625" cy="804862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0322351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900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934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C394D21-6B78-4695-83C0-8254A8BF79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848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625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ohne Logo und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0380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7" y="1484312"/>
            <a:ext cx="8426449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58777" y="6215063"/>
            <a:ext cx="8426449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180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7" y="6317364"/>
            <a:ext cx="1546224" cy="318656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040674" y="6313918"/>
            <a:ext cx="841863" cy="1152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lnSpc>
                <a:spcPts val="800"/>
              </a:lnSpc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18210" y="6318033"/>
            <a:ext cx="2781851" cy="314543"/>
          </a:xfrm>
          <a:prstGeom prst="rect">
            <a:avLst/>
          </a:prstGeom>
        </p:spPr>
        <p:txBody>
          <a:bodyPr vert="horz" wrap="square" lIns="91440" tIns="45720" rIns="91440" bIns="0" rtlCol="0" anchor="b" anchorCtr="0"/>
          <a:lstStyle>
            <a:lvl1pPr algn="l">
              <a:lnSpc>
                <a:spcPct val="1000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2040673" y="6517376"/>
            <a:ext cx="841863" cy="115200"/>
          </a:xfrm>
          <a:prstGeom prst="rect">
            <a:avLst/>
          </a:prstGeom>
        </p:spPr>
        <p:txBody>
          <a:bodyPr vert="horz" wrap="none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12" y="6511338"/>
            <a:ext cx="1943609" cy="19494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422" y="6225695"/>
            <a:ext cx="971804" cy="58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71" r:id="rId10"/>
    <p:sldLayoutId id="2147483672" r:id="rId11"/>
    <p:sldLayoutId id="2147483673" r:id="rId12"/>
    <p:sldLayoutId id="214748367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18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377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566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100011" indent="-63498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95267" indent="-238119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88948" indent="-236533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884217" indent="-236533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179484" indent="-236533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560474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017663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474851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2932040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78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74789"/>
            <a:ext cx="8382000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888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18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377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566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100011" indent="-6349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95267" indent="-238119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88948" indent="-236533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884217" indent="-236533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179484" indent="-236533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560474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017663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474851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2932040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oe.lko.at/krems-und-tullnerfeld+2400++2595243+718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odenkarte.at/#/center/13.3458,47.713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aps.wisa.bml.gv.at/gewaesserbewirtschaftungsplan-202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graratlas.inspire.gv.at/?x=13.14119&amp;y=47.71554&amp;z=7.26198&amp;r=0#/00000000000000000000,00000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agraratlas.inspire.gv.at/?x=13.14119&amp;y=47.71554&amp;z=7.26198&amp;r=0#/00000000000000000000,00000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agrarportal.inspire.gv.at/metadatensuche/agrarportal/ger/catalog.search#/map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4176" y="2132014"/>
            <a:ext cx="8563115" cy="1930265"/>
          </a:xfrm>
        </p:spPr>
        <p:txBody>
          <a:bodyPr/>
          <a:lstStyle/>
          <a:p>
            <a:pPr eaLnBrk="1" hangingPunct="1">
              <a:defRPr/>
            </a:pPr>
            <a:r>
              <a:rPr lang="de-AT" sz="2400" dirty="0">
                <a:solidFill>
                  <a:schemeClr val="accent1"/>
                </a:solidFill>
              </a:rPr>
              <a:t/>
            </a:r>
            <a:br>
              <a:rPr lang="de-AT" sz="2400" dirty="0">
                <a:solidFill>
                  <a:schemeClr val="accent1"/>
                </a:solidFill>
              </a:rPr>
            </a:br>
            <a:r>
              <a:rPr lang="de-AT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Gewässerschutzkonzept</a:t>
            </a:r>
            <a:br>
              <a:rPr lang="de-AT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de-AT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ÖPUL-Maßnahme: Vorbeugender Grundwasserschutz - Acker</a:t>
            </a:r>
            <a:endParaRPr lang="de-AT" sz="2200" dirty="0"/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414016" y="3992267"/>
            <a:ext cx="839184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87311" marR="0" lvl="0" indent="-50799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25000"/>
              <a:buFontTx/>
              <a:buNone/>
              <a:tabLst/>
              <a:defRPr/>
            </a:pPr>
            <a:r>
              <a:rPr kumimoji="0" lang="de-AT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de-AT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de-AT" alt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077" name="Picture 1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0510" y="242544"/>
            <a:ext cx="2004323" cy="1512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595" y="244325"/>
            <a:ext cx="1944216" cy="14584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1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8" y="260651"/>
            <a:ext cx="2016223" cy="1512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1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4008" y="222103"/>
            <a:ext cx="2001391" cy="1501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7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Wichtige Eckpunkte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pPr marL="57148" lvl="1" indent="0">
              <a:buNone/>
            </a:pPr>
            <a:r>
              <a:rPr lang="de-DE" i="1" dirty="0" smtClean="0"/>
              <a:t>Hintergrund:</a:t>
            </a:r>
          </a:p>
          <a:p>
            <a:r>
              <a:rPr lang="de-DE" i="1" dirty="0" smtClean="0"/>
              <a:t>Im Zuge der Bildungsveranstaltung (Weiterbildungsverpflichtung von 10 Stunden bis 31.12.2026) sind geeignete Maßnahmen zur Reduktion von Nährstoffeinträgen in Grund- und Oberflächengewässern, Maßnahmen zur Verminderung von Bodenerosion und Messergebnisse zum verfügbaren Stickstoffvorrat für die Düngebemessung zu thematisieren. Auf Basis dieser Informationen ist</a:t>
            </a:r>
          </a:p>
          <a:p>
            <a:pPr marL="36513" indent="0">
              <a:buNone/>
            </a:pPr>
            <a:endParaRPr lang="de-DE" i="1" dirty="0" smtClean="0"/>
          </a:p>
          <a:p>
            <a:pPr lvl="2">
              <a:buClrTx/>
              <a:buSzPct val="100000"/>
            </a:pPr>
            <a:r>
              <a:rPr lang="de-DE" dirty="0" smtClean="0"/>
              <a:t>Einmalig </a:t>
            </a:r>
            <a:r>
              <a:rPr lang="de-DE" dirty="0"/>
              <a:t>betriebsbezogenes </a:t>
            </a:r>
            <a:r>
              <a:rPr lang="de-DE" dirty="0" smtClean="0"/>
              <a:t>Gewässerschutzkonzept</a:t>
            </a:r>
            <a:endParaRPr lang="de-DE" dirty="0"/>
          </a:p>
          <a:p>
            <a:pPr lvl="2">
              <a:buClrTx/>
              <a:buSzPct val="100000"/>
            </a:pPr>
            <a:r>
              <a:rPr lang="de-DE" dirty="0"/>
              <a:t>Bis spätestens 31. Dezember </a:t>
            </a:r>
            <a:r>
              <a:rPr lang="de-DE" dirty="0" smtClean="0"/>
              <a:t>2026 zu erstellen</a:t>
            </a:r>
            <a:endParaRPr lang="de-DE" dirty="0"/>
          </a:p>
          <a:p>
            <a:endParaRPr lang="de-DE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381000" y="6516000"/>
            <a:ext cx="1656000" cy="144000"/>
          </a:xfrm>
        </p:spPr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6951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de-AT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357" y="1295400"/>
            <a:ext cx="8587408" cy="4429125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In </a:t>
            </a:r>
            <a:r>
              <a:rPr lang="de-DE" dirty="0"/>
              <a:t>diesem Gewässerschutzkonzept sollen nachhaltige, </a:t>
            </a:r>
            <a:r>
              <a:rPr lang="de-DE" b="1" dirty="0"/>
              <a:t>betriebsspezifische Maßnahmen </a:t>
            </a:r>
            <a:r>
              <a:rPr lang="de-DE" dirty="0"/>
              <a:t>erfasst und erarbeitet werden, die am landwirtschaftlichen Betrieb umgesetzt werden, </a:t>
            </a:r>
            <a:r>
              <a:rPr lang="de-DE" dirty="0" smtClean="0"/>
              <a:t>um </a:t>
            </a:r>
          </a:p>
          <a:p>
            <a:pPr marL="268288" indent="-2317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/>
              <a:t>eine </a:t>
            </a:r>
            <a:r>
              <a:rPr lang="de-DE" b="1" dirty="0"/>
              <a:t>Reduktion von Nährstoffeinträgen </a:t>
            </a:r>
            <a:r>
              <a:rPr lang="de-DE" dirty="0"/>
              <a:t>in Grund- und Oberflächengewässer</a:t>
            </a:r>
          </a:p>
          <a:p>
            <a:pPr marL="268288" indent="-2317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eine </a:t>
            </a:r>
            <a:r>
              <a:rPr lang="de-DE" b="1" dirty="0"/>
              <a:t>Verminderung von Bodenerosion </a:t>
            </a:r>
            <a:r>
              <a:rPr lang="de-DE" dirty="0"/>
              <a:t>sicherzustellen. </a:t>
            </a:r>
            <a:endParaRPr lang="de-DE" dirty="0" smtClean="0"/>
          </a:p>
          <a:p>
            <a:pPr marL="268288" indent="-2317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1" dirty="0" smtClean="0"/>
              <a:t>Berücksichtigung </a:t>
            </a:r>
            <a:r>
              <a:rPr lang="de-DE" b="1" dirty="0"/>
              <a:t>von Messergebnissen </a:t>
            </a:r>
            <a:r>
              <a:rPr lang="de-DE" dirty="0"/>
              <a:t>zum verfügbaren Stickstoffvorrat für die Düngebemessung (z. B. aus Bodenproben bzw. Nitrat-Informationsdiensten</a:t>
            </a:r>
            <a:r>
              <a:rPr lang="de-DE" dirty="0" smtClean="0"/>
              <a:t>).</a:t>
            </a:r>
          </a:p>
          <a:p>
            <a:endParaRPr lang="de-DE" dirty="0"/>
          </a:p>
          <a:p>
            <a:r>
              <a:rPr lang="de-DE" dirty="0" smtClean="0"/>
              <a:t>Link zum Formular: </a:t>
            </a:r>
            <a:r>
              <a:rPr lang="de-DE" dirty="0" smtClean="0">
                <a:hlinkClick r:id="rId2"/>
              </a:rPr>
              <a:t>Homepage BBK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381000" y="6516000"/>
            <a:ext cx="1656000" cy="144000"/>
          </a:xfrm>
        </p:spPr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067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 Gewässerschutzkonzept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Betriebsdaten 		Punkte 1, 2  </a:t>
            </a:r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Nährstoffauswaschung	Punkte 3, 4		Bodenkarte</a:t>
            </a:r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Chemischer Zustand </a:t>
            </a:r>
          </a:p>
          <a:p>
            <a:pPr marL="231769" lvl="1" indent="0">
              <a:buClr>
                <a:schemeClr val="accent1"/>
              </a:buClr>
              <a:buSzPct val="100000"/>
              <a:buNone/>
            </a:pPr>
            <a:r>
              <a:rPr lang="de-DE" dirty="0"/>
              <a:t> </a:t>
            </a:r>
            <a:r>
              <a:rPr lang="de-DE" dirty="0" smtClean="0"/>
              <a:t> Grundwasser und Gewässer	Punkte 5,6		WISA</a:t>
            </a:r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Erosion			Punkte 7,8,9,10		Agrar Atlas</a:t>
            </a:r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Wirtschaftsdünger		Punkt 11</a:t>
            </a:r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357188" indent="-320675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dirty="0" smtClean="0"/>
              <a:t>Maßnahmen am Betrieb	Punkte 12,13,14,15,16		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D4A6-E4E3-483A-8092-66E7BBFC0A81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06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Angaben zu Betrieb und zur Betriebsführung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75" y="1737708"/>
            <a:ext cx="8426450" cy="392233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381000" y="6516000"/>
            <a:ext cx="1656000" cy="144000"/>
          </a:xfrm>
        </p:spPr>
        <p:txBody>
          <a:bodyPr/>
          <a:lstStyle/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9700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Betriebsgröße und Kulturen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75" y="1650561"/>
            <a:ext cx="8426450" cy="409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3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Punkte 3 und 4 - Digitale Bodenkarte (</a:t>
            </a:r>
            <a:r>
              <a:rPr lang="de-DE" dirty="0" err="1" smtClean="0"/>
              <a:t>eBOD</a:t>
            </a:r>
            <a:r>
              <a:rPr lang="de-DE" dirty="0" smtClean="0"/>
              <a:t>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Link: </a:t>
            </a:r>
            <a:r>
              <a:rPr lang="de-DE" dirty="0" smtClean="0">
                <a:hlinkClick r:id="rId2"/>
              </a:rPr>
              <a:t>Bodenkarte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Punkt 3 – Nährstoffauswaschung:</a:t>
            </a:r>
          </a:p>
          <a:p>
            <a:pPr lvl="1"/>
            <a:r>
              <a:rPr lang="de-DE" dirty="0" err="1" smtClean="0"/>
              <a:t>Gründigkeit</a:t>
            </a:r>
            <a:r>
              <a:rPr lang="de-DE" dirty="0" smtClean="0"/>
              <a:t> - </a:t>
            </a:r>
            <a:r>
              <a:rPr lang="de-DE" dirty="0" err="1" smtClean="0"/>
              <a:t>seichtgründig</a:t>
            </a:r>
            <a:endParaRPr lang="de-DE" dirty="0" smtClean="0"/>
          </a:p>
          <a:p>
            <a:pPr lvl="1"/>
            <a:r>
              <a:rPr lang="de-DE" dirty="0" smtClean="0"/>
              <a:t>Durchlässigkeit – hoch, sehr hoch</a:t>
            </a:r>
          </a:p>
          <a:p>
            <a:pPr lvl="1"/>
            <a:r>
              <a:rPr lang="de-DE" dirty="0" smtClean="0"/>
              <a:t>Nitratrückhaltevermögen („Themenkarte BAW“) – sehr gering, gering</a:t>
            </a:r>
          </a:p>
          <a:p>
            <a:endParaRPr lang="de-DE" dirty="0"/>
          </a:p>
          <a:p>
            <a:r>
              <a:rPr lang="de-DE" dirty="0" smtClean="0"/>
              <a:t>Punkt 4</a:t>
            </a:r>
            <a:r>
              <a:rPr lang="de-AT" dirty="0"/>
              <a:t> </a:t>
            </a:r>
            <a:r>
              <a:rPr lang="de-AT" dirty="0" smtClean="0"/>
              <a:t>– Wasserverhältnisse</a:t>
            </a:r>
          </a:p>
          <a:p>
            <a:pPr lvl="1"/>
            <a:r>
              <a:rPr lang="de-DE" dirty="0" smtClean="0"/>
              <a:t>Wechselfeucht, feucht, mäßig feucht, gut versorgt, mäßig trocken, trocken, sehr trocken</a:t>
            </a:r>
          </a:p>
        </p:txBody>
      </p:sp>
    </p:spTree>
    <p:extLst>
      <p:ext uri="{BB962C8B-B14F-4D97-AF65-F5344CB8AC3E}">
        <p14:creationId xmlns:p14="http://schemas.microsoft.com/office/powerpoint/2010/main" val="319310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621"/>
          <a:stretch/>
        </p:blipFill>
        <p:spPr>
          <a:xfrm>
            <a:off x="0" y="0"/>
            <a:ext cx="9144000" cy="685800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D4A6-E4E3-483A-8092-66E7BBFC0A81}" type="slidenum">
              <a:rPr lang="de-AT" smtClean="0"/>
              <a:t>8</a:t>
            </a:fld>
            <a:endParaRPr lang="de-AT"/>
          </a:p>
        </p:txBody>
      </p:sp>
      <p:sp>
        <p:nvSpPr>
          <p:cNvPr id="6" name="Titel 5"/>
          <p:cNvSpPr txBox="1">
            <a:spLocks/>
          </p:cNvSpPr>
          <p:nvPr/>
        </p:nvSpPr>
        <p:spPr bwMode="auto">
          <a:xfrm>
            <a:off x="472371" y="4422914"/>
            <a:ext cx="3135534" cy="620462"/>
          </a:xfrm>
          <a:prstGeom prst="wedgeRectCallout">
            <a:avLst>
              <a:gd name="adj1" fmla="val -53057"/>
              <a:gd name="adj2" fmla="val 221956"/>
            </a:avLst>
          </a:prstGeom>
          <a:solidFill>
            <a:srgbClr val="FF0000"/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81600" tIns="180000" rIns="381600" bIns="144000" numCol="1" rtlCol="0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89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377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566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754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800" kern="0" dirty="0" smtClean="0"/>
              <a:t>„Kartensteuerung“ &gt; „Bodeneigenschaft“</a:t>
            </a:r>
            <a:endParaRPr lang="de-AT" sz="1800" kern="0" dirty="0"/>
          </a:p>
        </p:txBody>
      </p:sp>
    </p:spTree>
    <p:extLst>
      <p:ext uri="{BB962C8B-B14F-4D97-AF65-F5344CB8AC3E}">
        <p14:creationId xmlns:p14="http://schemas.microsoft.com/office/powerpoint/2010/main" val="12408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52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D4A6-E4E3-483A-8092-66E7BBFC0A81}" type="slidenum">
              <a:rPr lang="de-AT" smtClean="0"/>
              <a:t>9</a:t>
            </a:fld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095431"/>
            <a:ext cx="2297146" cy="201332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044374"/>
            <a:ext cx="2160594" cy="195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6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5081"/>
          <a:stretch/>
        </p:blipFill>
        <p:spPr>
          <a:xfrm>
            <a:off x="0" y="0"/>
            <a:ext cx="9134061" cy="685800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D4A6-E4E3-483A-8092-66E7BBFC0A81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333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5081"/>
          <a:stretch/>
        </p:blipFill>
        <p:spPr>
          <a:xfrm>
            <a:off x="0" y="0"/>
            <a:ext cx="9134061" cy="685800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D4A6-E4E3-483A-8092-66E7BBFC0A81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26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Nährstoffauswaschung und Wasserverhältnisse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089534"/>
            <a:ext cx="8426450" cy="1732009"/>
          </a:xfrm>
          <a:prstGeom prst="rect">
            <a:avLst/>
          </a:prstGeom>
        </p:spPr>
      </p:pic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8775" y="1447921"/>
            <a:ext cx="8426450" cy="220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Punkte 5 und 6 – Grundwasser bzw. Gewässer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Allgemein Info und Pfad zur Grundwasserkörper</a:t>
            </a:r>
          </a:p>
          <a:p>
            <a:r>
              <a:rPr lang="de-DE" dirty="0" smtClean="0"/>
              <a:t>WISA – </a:t>
            </a:r>
            <a:r>
              <a:rPr lang="de-DE" b="1" dirty="0" smtClean="0"/>
              <a:t>W</a:t>
            </a:r>
            <a:r>
              <a:rPr lang="de-DE" dirty="0" smtClean="0"/>
              <a:t>asser </a:t>
            </a:r>
            <a:r>
              <a:rPr lang="de-DE" b="1" dirty="0" err="1" smtClean="0"/>
              <a:t>I</a:t>
            </a:r>
            <a:r>
              <a:rPr lang="de-DE" dirty="0" err="1" smtClean="0"/>
              <a:t>nformations</a:t>
            </a:r>
            <a:r>
              <a:rPr lang="de-DE" dirty="0" smtClean="0"/>
              <a:t> </a:t>
            </a:r>
            <a:r>
              <a:rPr lang="de-DE" b="1" dirty="0" smtClean="0"/>
              <a:t>S</a:t>
            </a:r>
            <a:r>
              <a:rPr lang="de-DE" dirty="0" smtClean="0"/>
              <a:t>ystem </a:t>
            </a:r>
            <a:r>
              <a:rPr lang="de-DE" b="1" dirty="0" smtClean="0"/>
              <a:t>A</a:t>
            </a:r>
            <a:r>
              <a:rPr lang="de-DE" dirty="0" smtClean="0"/>
              <a:t>ustria</a:t>
            </a:r>
          </a:p>
          <a:p>
            <a:endParaRPr lang="de-AT" dirty="0"/>
          </a:p>
        </p:txBody>
      </p:sp>
      <p:sp>
        <p:nvSpPr>
          <p:cNvPr id="4" name="Rechteck 3"/>
          <p:cNvSpPr/>
          <p:nvPr/>
        </p:nvSpPr>
        <p:spPr>
          <a:xfrm>
            <a:off x="358777" y="2230296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hlinkClick r:id="rId2"/>
              </a:rPr>
              <a:t>Link: Wasser </a:t>
            </a:r>
            <a:r>
              <a:rPr lang="de-DE" dirty="0">
                <a:hlinkClick r:id="rId2"/>
              </a:rPr>
              <a:t>Karten Gewässerbewirtschaftungsplan 2021 (bml.gv.at)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195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WISA</a:t>
            </a:r>
            <a:endParaRPr lang="de-AT" dirty="0"/>
          </a:p>
        </p:txBody>
      </p:sp>
      <p:pic>
        <p:nvPicPr>
          <p:cNvPr id="5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115348" y="1898374"/>
            <a:ext cx="8913304" cy="4249767"/>
          </a:xfrm>
          <a:prstGeom prst="rect">
            <a:avLst/>
          </a:prstGeom>
        </p:spPr>
      </p:pic>
      <p:sp>
        <p:nvSpPr>
          <p:cNvPr id="6" name="Titel 5"/>
          <p:cNvSpPr txBox="1">
            <a:spLocks/>
          </p:cNvSpPr>
          <p:nvPr/>
        </p:nvSpPr>
        <p:spPr bwMode="auto">
          <a:xfrm>
            <a:off x="2226365" y="794538"/>
            <a:ext cx="3887166" cy="494236"/>
          </a:xfrm>
          <a:prstGeom prst="wedgeRectCallout">
            <a:avLst>
              <a:gd name="adj1" fmla="val -30425"/>
              <a:gd name="adj2" fmla="val 254862"/>
            </a:avLst>
          </a:prstGeom>
          <a:solidFill>
            <a:srgbClr val="FF0000"/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81600" tIns="180000" rIns="381600" bIns="144000" numCol="1" rtlCol="0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89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377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566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754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kern="0" smtClean="0"/>
              <a:t>„</a:t>
            </a:r>
            <a:r>
              <a:rPr lang="de-DE" sz="1800" kern="0" smtClean="0"/>
              <a:t>Grundwasser</a:t>
            </a:r>
            <a:r>
              <a:rPr lang="de-DE" kern="0" smtClean="0"/>
              <a:t>“</a:t>
            </a:r>
            <a:endParaRPr lang="de-AT" kern="0" dirty="0"/>
          </a:p>
        </p:txBody>
      </p:sp>
    </p:spTree>
    <p:extLst>
      <p:ext uri="{BB962C8B-B14F-4D97-AF65-F5344CB8AC3E}">
        <p14:creationId xmlns:p14="http://schemas.microsoft.com/office/powerpoint/2010/main" val="7218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WISA                                                                       </a:t>
            </a:r>
            <a:r>
              <a:rPr lang="de-DE" sz="1600" dirty="0" smtClean="0"/>
              <a:t>HL</a:t>
            </a:r>
            <a:endParaRPr lang="de-AT" sz="1600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572" r="2538" b="4481"/>
          <a:stretch/>
        </p:blipFill>
        <p:spPr>
          <a:xfrm>
            <a:off x="0" y="1295400"/>
            <a:ext cx="8996546" cy="4887693"/>
          </a:xfrm>
          <a:prstGeom prst="rect">
            <a:avLst/>
          </a:prstGeom>
        </p:spPr>
      </p:pic>
      <p:sp>
        <p:nvSpPr>
          <p:cNvPr id="7" name="Rechteckige Legende 6"/>
          <p:cNvSpPr/>
          <p:nvPr/>
        </p:nvSpPr>
        <p:spPr>
          <a:xfrm>
            <a:off x="1182162" y="425023"/>
            <a:ext cx="4263655" cy="697510"/>
          </a:xfrm>
          <a:prstGeom prst="wedgeRectCallout">
            <a:avLst>
              <a:gd name="adj1" fmla="val -1688"/>
              <a:gd name="adj2" fmla="val 15780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„Zustand“ &gt; „chemischer Zustand“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400717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295400"/>
            <a:ext cx="9119061" cy="55626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WISA                                                                        </a:t>
            </a:r>
            <a:r>
              <a:rPr lang="de-DE" sz="1600" dirty="0" smtClean="0"/>
              <a:t>HL</a:t>
            </a:r>
            <a:endParaRPr lang="de-AT" sz="1600" dirty="0"/>
          </a:p>
        </p:txBody>
      </p:sp>
      <p:sp>
        <p:nvSpPr>
          <p:cNvPr id="5" name="Rechteckige Legende 4"/>
          <p:cNvSpPr/>
          <p:nvPr/>
        </p:nvSpPr>
        <p:spPr>
          <a:xfrm>
            <a:off x="168372" y="1997765"/>
            <a:ext cx="4263655" cy="941790"/>
          </a:xfrm>
          <a:prstGeom prst="wedgeRectCallout">
            <a:avLst>
              <a:gd name="adj1" fmla="val -40851"/>
              <a:gd name="adj2" fmla="val 13073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„Nitrat“ &gt; „Zustand“ </a:t>
            </a:r>
            <a:r>
              <a:rPr lang="de-AT" b="1" dirty="0" smtClean="0"/>
              <a:t>bzw.</a:t>
            </a:r>
          </a:p>
          <a:p>
            <a:pPr algn="ctr"/>
            <a:r>
              <a:rPr lang="de-AT" b="1" dirty="0" smtClean="0"/>
              <a:t>„Pflanzenschutzmittel“ </a:t>
            </a:r>
          </a:p>
          <a:p>
            <a:pPr algn="ctr"/>
            <a:r>
              <a:rPr lang="de-DE" b="1" dirty="0" smtClean="0"/>
              <a:t>Messstellenauswertung</a:t>
            </a:r>
          </a:p>
        </p:txBody>
      </p:sp>
    </p:spTree>
    <p:extLst>
      <p:ext uri="{BB962C8B-B14F-4D97-AF65-F5344CB8AC3E}">
        <p14:creationId xmlns:p14="http://schemas.microsoft.com/office/powerpoint/2010/main" val="2617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Zustand Grundwasserkörper/Gewässer              </a:t>
            </a:r>
            <a:r>
              <a:rPr lang="de-DE" sz="1600" dirty="0" smtClean="0"/>
              <a:t>HL</a:t>
            </a:r>
            <a:endParaRPr lang="de-AT" sz="1600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930" y="1395673"/>
            <a:ext cx="8426450" cy="231444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30" y="4119657"/>
            <a:ext cx="8517835" cy="140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9635"/>
          <a:stretch/>
        </p:blipFill>
        <p:spPr>
          <a:xfrm>
            <a:off x="11660" y="484731"/>
            <a:ext cx="9144000" cy="6373269"/>
          </a:xfrm>
          <a:prstGeom prst="rect">
            <a:avLst/>
          </a:prstGeom>
        </p:spPr>
      </p:pic>
      <p:sp>
        <p:nvSpPr>
          <p:cNvPr id="5" name="Rechteckige Legende 4"/>
          <p:cNvSpPr/>
          <p:nvPr/>
        </p:nvSpPr>
        <p:spPr>
          <a:xfrm>
            <a:off x="3336299" y="0"/>
            <a:ext cx="4108110" cy="697510"/>
          </a:xfrm>
          <a:prstGeom prst="wedgeRectCallout">
            <a:avLst>
              <a:gd name="adj1" fmla="val -29943"/>
              <a:gd name="adj2" fmla="val 21480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2. „Zustand“ &gt; „ökologischer Zustand bzw. Potential“</a:t>
            </a:r>
            <a:endParaRPr lang="de-AT" b="1" dirty="0"/>
          </a:p>
        </p:txBody>
      </p:sp>
      <p:sp>
        <p:nvSpPr>
          <p:cNvPr id="7" name="Rechteckige Legende 6"/>
          <p:cNvSpPr/>
          <p:nvPr/>
        </p:nvSpPr>
        <p:spPr>
          <a:xfrm>
            <a:off x="0" y="298945"/>
            <a:ext cx="3312979" cy="697510"/>
          </a:xfrm>
          <a:prstGeom prst="wedgeRectCallout">
            <a:avLst>
              <a:gd name="adj1" fmla="val 18658"/>
              <a:gd name="adj2" fmla="val 13500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1. „Flüsse und Seen“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350900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Punkte 7, 8 und 9 - Erosionsgefahr</a:t>
            </a:r>
            <a:endParaRPr lang="de-AT" dirty="0"/>
          </a:p>
        </p:txBody>
      </p:sp>
      <p:sp>
        <p:nvSpPr>
          <p:cNvPr id="8" name="Rechteck 7"/>
          <p:cNvSpPr/>
          <p:nvPr/>
        </p:nvSpPr>
        <p:spPr>
          <a:xfrm>
            <a:off x="417443" y="5182995"/>
            <a:ext cx="29363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/>
              <a:t>LINK: INSPIRE </a:t>
            </a:r>
            <a:r>
              <a:rPr lang="de-AT" dirty="0" smtClean="0">
                <a:hlinkClick r:id="rId3"/>
              </a:rPr>
              <a:t>Agraratlas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07" y="1717218"/>
            <a:ext cx="8736804" cy="292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6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Erosionsgefahr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835" b="15070"/>
          <a:stretch/>
        </p:blipFill>
        <p:spPr>
          <a:xfrm>
            <a:off x="0" y="2213452"/>
            <a:ext cx="9136460" cy="464454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-7486" t="-14199" r="7486" b="34500"/>
          <a:stretch/>
        </p:blipFill>
        <p:spPr>
          <a:xfrm>
            <a:off x="-475937" y="1295400"/>
            <a:ext cx="9440196" cy="119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9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Begrünte Abflusswege auf Ackerflächen</a:t>
            </a:r>
            <a:endParaRPr lang="de-AT" dirty="0"/>
          </a:p>
        </p:txBody>
      </p:sp>
      <p:pic>
        <p:nvPicPr>
          <p:cNvPr id="11" name="Inhaltsplatzhalter 10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90474"/>
            <a:ext cx="9141702" cy="1404986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444798" y="3027062"/>
            <a:ext cx="1299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Bergfeld</a:t>
            </a:r>
            <a:endParaRPr lang="de-DE" b="1" dirty="0"/>
          </a:p>
        </p:txBody>
      </p:sp>
      <p:sp>
        <p:nvSpPr>
          <p:cNvPr id="8" name="Rechteck 7"/>
          <p:cNvSpPr/>
          <p:nvPr/>
        </p:nvSpPr>
        <p:spPr>
          <a:xfrm>
            <a:off x="5556550" y="3097166"/>
            <a:ext cx="1299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Hausfeld</a:t>
            </a: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2638888" y="5288964"/>
            <a:ext cx="3390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>
                <a:hlinkClick r:id="rId4"/>
              </a:rPr>
              <a:t>INSPIRE Agrar-Geodatenportal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/>
          <a:srcRect t="9761" b="6547"/>
          <a:stretch/>
        </p:blipFill>
        <p:spPr>
          <a:xfrm>
            <a:off x="0" y="3027062"/>
            <a:ext cx="9212384" cy="383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GLÖZ 4 - Pufferstreifen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8600924" cy="193689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530" y="3161003"/>
            <a:ext cx="4708807" cy="369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2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Wirtschaftsdüngermanagement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" y="1472693"/>
            <a:ext cx="8847414" cy="284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6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8224" y="1474788"/>
            <a:ext cx="2174776" cy="4428000"/>
          </a:xfrm>
        </p:spPr>
        <p:txBody>
          <a:bodyPr/>
          <a:lstStyle/>
          <a:p>
            <a:r>
              <a:rPr lang="de-DE" dirty="0" smtClean="0"/>
              <a:t>Anhaken der am Betrieb umgesetzten Maßnahmen</a:t>
            </a:r>
          </a:p>
          <a:p>
            <a:endParaRPr lang="de-DE" dirty="0"/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2651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15276" y="1474788"/>
            <a:ext cx="3247724" cy="4428000"/>
          </a:xfrm>
        </p:spPr>
        <p:txBody>
          <a:bodyPr/>
          <a:lstStyle/>
          <a:p>
            <a:r>
              <a:rPr lang="de-DE" dirty="0"/>
              <a:t>Anhaken der am Betrieb </a:t>
            </a:r>
            <a:r>
              <a:rPr lang="de-DE" dirty="0" smtClean="0"/>
              <a:t>umgesetzten Maßnahmen</a:t>
            </a:r>
            <a:endParaRPr lang="de-DE" dirty="0"/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3050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964462" cy="6858000"/>
          </a:xfrm>
          <a:prstGeom prst="rect">
            <a:avLst/>
          </a:prstGeom>
        </p:spPr>
      </p:pic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6969224" y="1474788"/>
            <a:ext cx="2174776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00013" indent="-635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25000"/>
              <a:buFont typeface="Wingdings" pitchFamily="2" charset="2"/>
              <a:buChar char=" 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5275" indent="-23812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588963" indent="-236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3pPr>
            <a:lvl4pPr marL="884238" indent="-236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179513" indent="-236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15605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0177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4749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29321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 smtClean="0"/>
              <a:t>Anhaken der am Betrieb umgesetzten Maßnahmen</a:t>
            </a:r>
          </a:p>
          <a:p>
            <a:endParaRPr lang="de-DE" kern="0" dirty="0" smtClean="0"/>
          </a:p>
          <a:p>
            <a:endParaRPr lang="de-AT" kern="0" dirty="0"/>
          </a:p>
        </p:txBody>
      </p:sp>
    </p:spTree>
    <p:extLst>
      <p:ext uri="{BB962C8B-B14F-4D97-AF65-F5344CB8AC3E}">
        <p14:creationId xmlns:p14="http://schemas.microsoft.com/office/powerpoint/2010/main" val="5890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Inhaltsplatzhalter 2"/>
          <p:cNvSpPr txBox="1">
            <a:spLocks noGrp="1"/>
          </p:cNvSpPr>
          <p:nvPr>
            <p:ph idx="1"/>
          </p:nvPr>
        </p:nvSpPr>
        <p:spPr bwMode="auto">
          <a:xfrm>
            <a:off x="6588224" y="1494039"/>
            <a:ext cx="2477192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00013" indent="-635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25000"/>
              <a:buFont typeface="Wingdings" pitchFamily="2" charset="2"/>
              <a:buChar char=" 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5275" indent="-23812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588963" indent="-236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3pPr>
            <a:lvl4pPr marL="884238" indent="-236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179513" indent="-236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15605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0177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4749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2932113" indent="-2540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 smtClean="0"/>
              <a:t>Anhaken der am Betrieb umgesetzten Maßnahmen</a:t>
            </a:r>
          </a:p>
          <a:p>
            <a:endParaRPr lang="de-DE" dirty="0"/>
          </a:p>
          <a:p>
            <a:r>
              <a:rPr lang="de-DE" kern="0" dirty="0" smtClean="0"/>
              <a:t>Ggf. betriebsindividuelle Möglichkeiten ergänzen</a:t>
            </a:r>
          </a:p>
          <a:p>
            <a:endParaRPr lang="de-DE" kern="0" dirty="0" smtClean="0"/>
          </a:p>
          <a:p>
            <a:endParaRPr lang="de-AT" kern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468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6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K NÖ - Standard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K NÖ - Standard" id="{D39FD50A-3190-494C-B3EC-00B5A286DC4C}" vid="{A4E17F67-C2BB-478E-8D81-D4AE2F7A4209}"/>
    </a:ext>
  </a:extLst>
</a:theme>
</file>

<file path=ppt/theme/theme2.xml><?xml version="1.0" encoding="utf-8"?>
<a:theme xmlns:a="http://schemas.openxmlformats.org/drawingml/2006/main" name="LK NÖ - Standard ohne Logo unten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f:fields xmlns:f="http://schemas.fabasoft.com/folio/2007/fields" catsources="">
  <f:record>
    <f:field ref="doc_FSCFOLIO_1_1001_FieldDocumentNumber" text=""/>
    <f:field ref="doc_FSCFOLIO_1_1001_FieldSubject" text="" edit="true"/>
    <f:field ref="FSCFOLIO_1_1001_SignaturesFldCtx_FSCFOLIO_1_1001_FieldLastSignature" text=""/>
    <f:field ref="FSCFOLIO_1_1001_SignaturesFldCtx_FSCFOLIO_1_1001_FieldLastSignatureBy" text=""/>
    <f:field ref="FSCFOLIO_1_1001_SignaturesFldCtx_FSCFOLIO_1_1001_FieldLastSignatureAt" date="" text=""/>
    <f:field ref="FSCFOLIO_1_1001_SignaturesFldCtx_FSCFOLIO_1_1001_FieldLastSignatureRemark" text=""/>
    <f:field ref="FSCFOLIO_1_1001_FieldCurrentUser" text="DI Thomas Wallner"/>
    <f:field ref="FSCFOLIO_1_1001_FieldCurrentDate" text="15.11.2022 15:01"/>
    <f:field ref="objvalidfrom" date="" text="" edit="true"/>
    <f:field ref="objvalidto" date="" text="" edit="true"/>
    <f:field ref="FSCFOLIO_1_1001_FieldReleasedVersionDate" text=""/>
    <f:field ref="FSCFOLIO_1_1001_FieldReleasedVersionNr" text=""/>
    <f:field ref="CCAPRECONFIG_15_1001_Objektname" text="2022_11_15_Gewässerschutzkonzept_Ausfüllanleitung" edit="true"/>
    <f:field ref="objname" text="2022_11_15_Gewässerschutzkonzept_Ausfüllanleitung" edit="true"/>
    <f:field ref="objsubject" text="" edit="true"/>
    <f:field ref="objcreatedby" text="Gaißberger, Elisabeth, DI, BEd"/>
    <f:field ref="objcreatedat" date="2022-11-15T08:42:19" text="15.11.2022 08:42:19"/>
    <f:field ref="objchangedby" text="Gaißberger, Elisabeth, DI, BEd"/>
    <f:field ref="objmodifiedat" date="2022-11-15T08:42:20" text="15.11.2022 08:42:20"/>
  </f:record>
  <f:display text="Serienbrief">
    <f:field ref="doc_FSCFOLIO_1_1001_FieldDocumentNumber" text="Dokument Nummer"/>
    <f:field ref="doc_FSCFOLIO_1_1001_FieldSubject" text="Betreff"/>
  </f:display>
  <f:display text="Unterschriften">
    <f:field ref="FSCFOLIO_1_1001_SignaturesFldCtx_FSCFOLIO_1_1001_FieldLastSignature" text="Letzte Unterschrift"/>
    <f:field ref="FSCFOLIO_1_1001_SignaturesFldCtx_FSCFOLIO_1_1001_FieldLastSignatureBy" text="Letzte Unterschrift von"/>
    <f:field ref="FSCFOLIO_1_1001_SignaturesFldCtx_FSCFOLIO_1_1001_FieldLastSignatureAt" text="Letzte Unterschrift am/um"/>
    <f:field ref="FSCFOLIO_1_1001_SignaturesFldCtx_FSCFOLIO_1_1001_FieldLastSignatureRemark" text="Bemerkung der letzten Unterschrift"/>
  </f:display>
  <f:display text="Allgemein">
    <f:field ref="FSCFOLIO_1_1001_FieldCurrentUser" text="Aktueller Benutzer"/>
    <f:field ref="FSCFOLIO_1_1001_FieldCurrentDate" text="Aktueller Zeitpunkt"/>
    <f:field ref="objvalidfrom" text="Gültig ab" dateonly="true"/>
    <f:field ref="objvalidto" text="Gültig bis" dateonly="true"/>
    <f:field ref="FSCFOLIO_1_1001_FieldReleasedVersionDate" text="Freigegebene Version vom"/>
    <f:field ref="FSCFOLIO_1_1001_FieldReleasedVersionNr" text="Freigegebene Versionsnummer"/>
    <f:field ref="CCAPRECONFIG_15_1001_Objektname" text="Objektname"/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</f:display>
</f:fields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LK NÖ - Standard</Template>
  <TotalTime>0</TotalTime>
  <Words>413</Words>
  <Application>Microsoft Office PowerPoint</Application>
  <PresentationFormat>Bildschirmpräsentation (4:3)</PresentationFormat>
  <Paragraphs>84</Paragraphs>
  <Slides>27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27</vt:i4>
      </vt:variant>
    </vt:vector>
  </HeadingPairs>
  <TitlesOfParts>
    <vt:vector size="32" baseType="lpstr">
      <vt:lpstr>Arial</vt:lpstr>
      <vt:lpstr>Calibri</vt:lpstr>
      <vt:lpstr>Wingdings</vt:lpstr>
      <vt:lpstr>LK NÖ - Standard</vt:lpstr>
      <vt:lpstr>LK NÖ - Standard ohne Logo unten</vt:lpstr>
      <vt:lpstr> Gewässerschutzkonzept ÖPUL-Maßnahme: Vorbeugender Grundwasserschutz - Acker</vt:lpstr>
      <vt:lpstr>Wichtige Eckpunkte</vt:lpstr>
      <vt:lpstr>Ziel </vt:lpstr>
      <vt:lpstr>Inhalt Gewässerschutzkonzept</vt:lpstr>
      <vt:lpstr>Angaben zu Betrieb und zur Betriebsführung</vt:lpstr>
      <vt:lpstr>Betriebsgröße und Kulturen</vt:lpstr>
      <vt:lpstr>Punkte 3 und 4 - Digitale Bodenkarte (eBOD)</vt:lpstr>
      <vt:lpstr>PowerPoint-Präsentation</vt:lpstr>
      <vt:lpstr>PowerPoint-Präsentation</vt:lpstr>
      <vt:lpstr>PowerPoint-Präsentation</vt:lpstr>
      <vt:lpstr>PowerPoint-Präsentation</vt:lpstr>
      <vt:lpstr>Nährstoffauswaschung und Wasserverhältnisse</vt:lpstr>
      <vt:lpstr>Punkte 5 und 6 – Grundwasser bzw. Gewässer</vt:lpstr>
      <vt:lpstr>WISA</vt:lpstr>
      <vt:lpstr>WISA                                                                       HL</vt:lpstr>
      <vt:lpstr>WISA                                                                        HL</vt:lpstr>
      <vt:lpstr>Zustand Grundwasserkörper/Gewässer              HL</vt:lpstr>
      <vt:lpstr>PowerPoint-Präsentation</vt:lpstr>
      <vt:lpstr>Punkte 7, 8 und 9 - Erosionsgefahr</vt:lpstr>
      <vt:lpstr>Erosionsgefahr</vt:lpstr>
      <vt:lpstr>Begrünte Abflusswege auf Ackerflächen</vt:lpstr>
      <vt:lpstr>GLÖZ 4 - Pufferstreifen</vt:lpstr>
      <vt:lpstr>Wirtschaftsdüngermanagement</vt:lpstr>
      <vt:lpstr>PowerPoint-Präsentation</vt:lpstr>
      <vt:lpstr>PowerPoint-Präsentation</vt:lpstr>
      <vt:lpstr>PowerPoint-Präsentation</vt:lpstr>
      <vt:lpstr>PowerPoint-Präsentation</vt:lpstr>
    </vt:vector>
  </TitlesOfParts>
  <Company>Landwirtschaftskammer OÖ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Nitrat-Aktions-Programm-Verordnung (NAPV) ab 1.1.2023</dc:title>
  <dc:creator>Falkensteiner Patrick</dc:creator>
  <cp:lastModifiedBy>Schoenhofer Christine (BBK Hollabrunn)</cp:lastModifiedBy>
  <cp:revision>126</cp:revision>
  <cp:lastPrinted>2023-11-08T15:24:38Z</cp:lastPrinted>
  <dcterms:created xsi:type="dcterms:W3CDTF">2022-10-25T06:52:39Z</dcterms:created>
  <dcterms:modified xsi:type="dcterms:W3CDTF">2023-11-14T12:48:09Z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LKOOEDOK@1000.3800:Objektname">
    <vt:lpwstr>2022_11_15_Gewässerschutzkonzept_Ausfüllanleitung</vt:lpwstr>
  </property>
  <property fmtid="{D5CDD505-2E9C-101B-9397-08002B2CF9AE}" pid="3" name="FSC#LKOOEDOK@1000.3800:Betreff">
    <vt:lpwstr/>
  </property>
  <property fmtid="{D5CDD505-2E9C-101B-9397-08002B2CF9AE}" pid="4" name="FSC#LKOOEDOK@1000.3800:Gruppe">
    <vt:lpwstr>A-PFL (Abt Pflanzenbau)</vt:lpwstr>
  </property>
  <property fmtid="{D5CDD505-2E9C-101B-9397-08002B2CF9AE}" pid="5" name="FSC#LKOOEDOK@1000.3800:EigentuemerTelefon">
    <vt:lpwstr>(07236) 7385</vt:lpwstr>
  </property>
  <property fmtid="{D5CDD505-2E9C-101B-9397-08002B2CF9AE}" pid="6" name="FSC#LKOOEDOK@1000.3800:Versionsnummer">
    <vt:lpwstr>1</vt:lpwstr>
  </property>
  <property fmtid="{D5CDD505-2E9C-101B-9397-08002B2CF9AE}" pid="7" name="FSC#LKOOEDOK@1000.3800:EigentuemerName">
    <vt:lpwstr>DI Elisabeth Gaißberger</vt:lpwstr>
  </property>
  <property fmtid="{D5CDD505-2E9C-101B-9397-08002B2CF9AE}" pid="8" name="FSC#LKOOEDOK@1000.3800:EigentuemerMaNr">
    <vt:lpwstr>1808</vt:lpwstr>
  </property>
  <property fmtid="{D5CDD505-2E9C-101B-9397-08002B2CF9AE}" pid="9" name="FSC#LKOOEDOK@1000.3800:EigentuemerEMail">
    <vt:lpwstr>eli.gaissberger@gmx.at</vt:lpwstr>
  </property>
  <property fmtid="{D5CDD505-2E9C-101B-9397-08002B2CF9AE}" pid="10" name="FSC#LKOOEDOK@1000.3800:EigentuemerPersonEMail">
    <vt:lpwstr>eli.gaissberger@gmx.at</vt:lpwstr>
  </property>
  <property fmtid="{D5CDD505-2E9C-101B-9397-08002B2CF9AE}" pid="11" name="FSC#LKOOEDOK@1000.3800:DstTelefon">
    <vt:lpwstr>+43 (50) 6902-1414</vt:lpwstr>
  </property>
  <property fmtid="{D5CDD505-2E9C-101B-9397-08002B2CF9AE}" pid="12" name="FSC#LKOOEDOK@1000.3800:DstPostort">
    <vt:lpwstr>4021 Linz</vt:lpwstr>
  </property>
  <property fmtid="{D5CDD505-2E9C-101B-9397-08002B2CF9AE}" pid="13" name="FSC#LKOOEDOK@1000.3800:DstOrt">
    <vt:lpwstr>Linz</vt:lpwstr>
  </property>
  <property fmtid="{D5CDD505-2E9C-101B-9397-08002B2CF9AE}" pid="14" name="FSC#LKOOEDOK@1000.3800:DstOrtKurz">
    <vt:lpwstr>Linz</vt:lpwstr>
  </property>
  <property fmtid="{D5CDD505-2E9C-101B-9397-08002B2CF9AE}" pid="15" name="FSC#LKOOEDOK@1000.3800:DstName">
    <vt:lpwstr>Pflanzenbau</vt:lpwstr>
  </property>
  <property fmtid="{D5CDD505-2E9C-101B-9397-08002B2CF9AE}" pid="16" name="FSC#LKOOEDOK@1000.3800:DstFax">
    <vt:lpwstr>+43 (50) 6902-91414</vt:lpwstr>
  </property>
  <property fmtid="{D5CDD505-2E9C-101B-9397-08002B2CF9AE}" pid="17" name="FSC#LKOOEDOK@1000.3800:DstEMail">
    <vt:lpwstr>pflanzenbau@lk-ooe.at</vt:lpwstr>
  </property>
  <property fmtid="{D5CDD505-2E9C-101B-9397-08002B2CF9AE}" pid="18" name="FSC#LKOOEDOK@1000.3800:DstAnschrift">
    <vt:lpwstr>Auf der Gugl 3</vt:lpwstr>
  </property>
  <property fmtid="{D5CDD505-2E9C-101B-9397-08002B2CF9AE}" pid="19" name="FSC#LKOOEDOK@1000.3800:AenderungsID">
    <vt:lpwstr>lk-ooe\gaiseli</vt:lpwstr>
  </property>
  <property fmtid="{D5CDD505-2E9C-101B-9397-08002B2CF9AE}" pid="20" name="FSC#LKOOEDOK@1000.3800:EigentuemerID">
    <vt:lpwstr>lk-ooe\gaiseli</vt:lpwstr>
  </property>
  <property fmtid="{D5CDD505-2E9C-101B-9397-08002B2CF9AE}" pid="21" name="FSC#LKOOEDOK@1000.3800:KundeName">
    <vt:lpwstr/>
  </property>
  <property fmtid="{D5CDD505-2E9C-101B-9397-08002B2CF9AE}" pid="22" name="FSC#LKOOEDOK@1000.3800:KundeStrasse">
    <vt:lpwstr/>
  </property>
  <property fmtid="{D5CDD505-2E9C-101B-9397-08002B2CF9AE}" pid="23" name="FSC#LKOOEDOK@1000.3800:KundeOrt">
    <vt:lpwstr/>
  </property>
  <property fmtid="{D5CDD505-2E9C-101B-9397-08002B2CF9AE}" pid="24" name="FSC#LKOOEDOK@1000.3800:AenderungsDatum">
    <vt:lpwstr>15.11.2022</vt:lpwstr>
  </property>
  <property fmtid="{D5CDD505-2E9C-101B-9397-08002B2CF9AE}" pid="25" name="FSC#LKOOEDOK@1000.3800:Adresse">
    <vt:lpwstr>COO.1000.3800.7.9351069</vt:lpwstr>
  </property>
  <property fmtid="{D5CDD505-2E9C-101B-9397-08002B2CF9AE}" pid="26" name="FSC#LKOOEDOK@1000.3800:KundeGrussformel">
    <vt:lpwstr>Sehr geehrte Damen und Herren</vt:lpwstr>
  </property>
  <property fmtid="{D5CDD505-2E9C-101B-9397-08002B2CF9AE}" pid="27" name="FSC#LKOOEDOK@1000.3800:KundeAnschrift">
    <vt:lpwstr/>
  </property>
  <property fmtid="{D5CDD505-2E9C-101B-9397-08002B2CF9AE}" pid="28" name="FSC#LKOOEDOK@1000.3800:KundeTelefon">
    <vt:lpwstr/>
  </property>
  <property fmtid="{D5CDD505-2E9C-101B-9397-08002B2CF9AE}" pid="29" name="FSC#LKOOEDOK@1000.3800:KundeEmail">
    <vt:lpwstr/>
  </property>
  <property fmtid="{D5CDD505-2E9C-101B-9397-08002B2CF9AE}" pid="30" name="FSC#LKOOEDOK@1000.3800:CurrDateTime">
    <vt:lpwstr>15.11.2022 15:01:19</vt:lpwstr>
  </property>
  <property fmtid="{D5CDD505-2E9C-101B-9397-08002B2CF9AE}" pid="31" name="FSC#LKOOEDOK@1000.3800:AuftragNummer">
    <vt:lpwstr/>
  </property>
  <property fmtid="{D5CDD505-2E9C-101B-9397-08002B2CF9AE}" pid="32" name="FSC#LKOOEDOK@1000.3800:Kategorie">
    <vt:lpwstr/>
  </property>
  <property fmtid="{D5CDD505-2E9C-101B-9397-08002B2CF9AE}" pid="33" name="FSC#LKOOEDOK@1000.3800:Titel">
    <vt:lpwstr/>
  </property>
  <property fmtid="{D5CDD505-2E9C-101B-9397-08002B2CF9AE}" pid="34" name="FSC#LKOOEDOK@1000.3800:Thema">
    <vt:lpwstr/>
  </property>
  <property fmtid="{D5CDD505-2E9C-101B-9397-08002B2CF9AE}" pid="35" name="FSC#LKOOEDOK@1000.3800:DatumVorlage">
    <vt:lpwstr/>
  </property>
  <property fmtid="{D5CDD505-2E9C-101B-9397-08002B2CF9AE}" pid="36" name="FSC#LKOOEDOK@1000.3800:Bereich">
    <vt:lpwstr/>
  </property>
  <property fmtid="{D5CDD505-2E9C-101B-9397-08002B2CF9AE}" pid="37" name="FSC#LKOOEDOK@1000.3800:Stichworte">
    <vt:lpwstr/>
  </property>
  <property fmtid="{D5CDD505-2E9C-101B-9397-08002B2CF9AE}" pid="38" name="FSC#LKOOEDOK@1000.3800:Kommentar">
    <vt:lpwstr/>
  </property>
  <property fmtid="{D5CDD505-2E9C-101B-9397-08002B2CF9AE}" pid="39" name="FSC#LKOOEDOK@1000.3800:ProduktEbene4">
    <vt:lpwstr/>
  </property>
  <property fmtid="{D5CDD505-2E9C-101B-9397-08002B2CF9AE}" pid="40" name="FSC#LKOOEDOK@1000.3800:Geburtsdatum">
    <vt:lpwstr/>
  </property>
  <property fmtid="{D5CDD505-2E9C-101B-9397-08002B2CF9AE}" pid="41" name="FSC#LKOOEDOK@1000.3800:KundeMobil">
    <vt:lpwstr/>
  </property>
  <property fmtid="{D5CDD505-2E9C-101B-9397-08002B2CF9AE}" pid="42" name="FSC#LKOOEDOK@1000.3800:KundeBNR">
    <vt:lpwstr/>
  </property>
  <property fmtid="{D5CDD505-2E9C-101B-9397-08002B2CF9AE}" pid="43" name="FSC#LKOOEDOK@1000.3800:KundeHomepage">
    <vt:lpwstr/>
  </property>
  <property fmtid="{D5CDD505-2E9C-101B-9397-08002B2CF9AE}" pid="44" name="FSC#COOSYSTEM@1.1:Container">
    <vt:lpwstr>COO.1000.3800.7.9351069</vt:lpwstr>
  </property>
  <property fmtid="{D5CDD505-2E9C-101B-9397-08002B2CF9AE}" pid="45" name="FSC#FSCFOLIO@1.1001:docpropproject">
    <vt:lpwstr/>
  </property>
</Properties>
</file>