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6" r:id="rId2"/>
    <p:sldId id="304" r:id="rId3"/>
    <p:sldId id="305" r:id="rId4"/>
    <p:sldId id="307" r:id="rId5"/>
    <p:sldId id="281" r:id="rId6"/>
    <p:sldId id="303" r:id="rId7"/>
    <p:sldId id="287" r:id="rId8"/>
    <p:sldId id="288" r:id="rId9"/>
    <p:sldId id="299" r:id="rId10"/>
    <p:sldId id="290" r:id="rId11"/>
    <p:sldId id="300" r:id="rId12"/>
    <p:sldId id="295" r:id="rId13"/>
    <p:sldId id="293" r:id="rId14"/>
    <p:sldId id="294" r:id="rId15"/>
    <p:sldId id="292" r:id="rId16"/>
    <p:sldId id="289" r:id="rId17"/>
    <p:sldId id="296" r:id="rId18"/>
    <p:sldId id="297" r:id="rId19"/>
    <p:sldId id="301" r:id="rId20"/>
    <p:sldId id="298" r:id="rId21"/>
    <p:sldId id="306" r:id="rId22"/>
    <p:sldId id="309" r:id="rId23"/>
    <p:sldId id="308" r:id="rId24"/>
    <p:sldId id="311" r:id="rId25"/>
    <p:sldId id="312" r:id="rId26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B2B2B2"/>
    <a:srgbClr val="969696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03" autoAdjust="0"/>
    <p:restoredTop sz="94698" autoAdjust="0"/>
  </p:normalViewPr>
  <p:slideViewPr>
    <p:cSldViewPr>
      <p:cViewPr varScale="1">
        <p:scale>
          <a:sx n="111" d="100"/>
          <a:sy n="111" d="100"/>
        </p:scale>
        <p:origin x="142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76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34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t" anchorCtr="0" compatLnSpc="1">
            <a:prstTxWarp prst="textNoShape">
              <a:avLst/>
            </a:prstTxWarp>
          </a:bodyPr>
          <a:lstStyle>
            <a:lvl1pPr defTabSz="922035">
              <a:defRPr sz="1300"/>
            </a:lvl1pPr>
          </a:lstStyle>
          <a:p>
            <a:endParaRPr lang="de-AT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813" y="0"/>
            <a:ext cx="294434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t" anchorCtr="0" compatLnSpc="1">
            <a:prstTxWarp prst="textNoShape">
              <a:avLst/>
            </a:prstTxWarp>
          </a:bodyPr>
          <a:lstStyle>
            <a:lvl1pPr algn="r" defTabSz="922035">
              <a:defRPr sz="1300"/>
            </a:lvl1pPr>
          </a:lstStyle>
          <a:p>
            <a:fld id="{06FE8608-A918-406D-9B4A-F80BE11A8254}" type="datetimeFigureOut">
              <a:rPr lang="de-AT"/>
              <a:pPr/>
              <a:t>31.03.2022</a:t>
            </a:fld>
            <a:endParaRPr lang="de-AT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305"/>
            <a:ext cx="294434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b" anchorCtr="0" compatLnSpc="1">
            <a:prstTxWarp prst="textNoShape">
              <a:avLst/>
            </a:prstTxWarp>
          </a:bodyPr>
          <a:lstStyle>
            <a:lvl1pPr defTabSz="922035">
              <a:defRPr sz="1300"/>
            </a:lvl1pPr>
          </a:lstStyle>
          <a:p>
            <a:endParaRPr lang="de-AT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813" y="9429305"/>
            <a:ext cx="294434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b" anchorCtr="0" compatLnSpc="1">
            <a:prstTxWarp prst="textNoShape">
              <a:avLst/>
            </a:prstTxWarp>
          </a:bodyPr>
          <a:lstStyle>
            <a:lvl1pPr algn="r" defTabSz="922035">
              <a:defRPr sz="1300"/>
            </a:lvl1pPr>
          </a:lstStyle>
          <a:p>
            <a:fld id="{3D3781BA-F864-483B-97C8-14FCAEA2BF1F}" type="slidenum">
              <a:rPr lang="de-AT"/>
              <a:pPr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34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t" anchorCtr="0" compatLnSpc="1">
            <a:prstTxWarp prst="textNoShape">
              <a:avLst/>
            </a:prstTxWarp>
          </a:bodyPr>
          <a:lstStyle>
            <a:lvl1pPr defTabSz="922035">
              <a:defRPr sz="1300"/>
            </a:lvl1pPr>
          </a:lstStyle>
          <a:p>
            <a:endParaRPr lang="de-AT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813" y="0"/>
            <a:ext cx="294434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t" anchorCtr="0" compatLnSpc="1">
            <a:prstTxWarp prst="textNoShape">
              <a:avLst/>
            </a:prstTxWarp>
          </a:bodyPr>
          <a:lstStyle>
            <a:lvl1pPr algn="r" defTabSz="922035">
              <a:defRPr sz="1300"/>
            </a:lvl1pPr>
          </a:lstStyle>
          <a:p>
            <a:fld id="{13341FB8-C726-4689-98B3-95333FC09716}" type="datetimeFigureOut">
              <a:rPr lang="de-AT"/>
              <a:pPr/>
              <a:t>31.03.2022</a:t>
            </a:fld>
            <a:endParaRPr lang="de-AT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60937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64" y="4714653"/>
            <a:ext cx="5438748" cy="4465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noProof="0" smtClean="0"/>
              <a:t>Textmasterformate durch Klicken bearbeiten</a:t>
            </a:r>
          </a:p>
          <a:p>
            <a:pPr lvl="1"/>
            <a:r>
              <a:rPr lang="de-AT" noProof="0" smtClean="0"/>
              <a:t>Zweite Ebene</a:t>
            </a:r>
          </a:p>
          <a:p>
            <a:pPr lvl="2"/>
            <a:r>
              <a:rPr lang="de-AT" noProof="0" smtClean="0"/>
              <a:t>Dritte Ebene</a:t>
            </a:r>
          </a:p>
          <a:p>
            <a:pPr lvl="3"/>
            <a:r>
              <a:rPr lang="de-AT" noProof="0" smtClean="0"/>
              <a:t>Vierte Ebene</a:t>
            </a:r>
          </a:p>
          <a:p>
            <a:pPr lvl="4"/>
            <a:r>
              <a:rPr lang="de-AT" noProof="0" smtClean="0"/>
              <a:t>Fünfte Ebene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305"/>
            <a:ext cx="294434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b" anchorCtr="0" compatLnSpc="1">
            <a:prstTxWarp prst="textNoShape">
              <a:avLst/>
            </a:prstTxWarp>
          </a:bodyPr>
          <a:lstStyle>
            <a:lvl1pPr defTabSz="922035">
              <a:defRPr sz="1300"/>
            </a:lvl1pPr>
          </a:lstStyle>
          <a:p>
            <a:endParaRPr lang="de-AT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813" y="9429305"/>
            <a:ext cx="294434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130" tIns="46064" rIns="92130" bIns="46064" numCol="1" anchor="b" anchorCtr="0" compatLnSpc="1">
            <a:prstTxWarp prst="textNoShape">
              <a:avLst/>
            </a:prstTxWarp>
          </a:bodyPr>
          <a:lstStyle>
            <a:lvl1pPr algn="r" defTabSz="922035">
              <a:defRPr sz="1300"/>
            </a:lvl1pPr>
          </a:lstStyle>
          <a:p>
            <a:fld id="{9062CE6C-CC7B-45DD-83F9-3C05C4A768EE}" type="slidenum">
              <a:rPr lang="de-AT"/>
              <a:pPr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381000" y="1417638"/>
            <a:ext cx="8382000" cy="1150937"/>
          </a:xfrm>
          <a:noFill/>
          <a:extLst/>
        </p:spPr>
        <p:txBody>
          <a:bodyPr lIns="0" tIns="0" rIns="0" bIns="0" anchor="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 smtClean="0"/>
              <a:t>Titelmasterformat durch Klicken bearbeiten</a:t>
            </a:r>
            <a:endParaRPr lang="de-AT" noProof="0" smtClean="0"/>
          </a:p>
        </p:txBody>
      </p:sp>
      <p:sp>
        <p:nvSpPr>
          <p:cNvPr id="11059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713038"/>
            <a:ext cx="8382000" cy="792162"/>
          </a:xfrm>
          <a:extLst/>
        </p:spPr>
        <p:txBody>
          <a:bodyPr/>
          <a:lstStyle>
            <a:lvl1pPr>
              <a:buFont typeface="Wingdings" pitchFamily="2" charset="2"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  <a:endParaRPr lang="de-AT" noProof="0" smtClean="0"/>
          </a:p>
        </p:txBody>
      </p:sp>
      <p:pic>
        <p:nvPicPr>
          <p:cNvPr id="6" name="Grafik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3" t="1972" r="20062" b="-1972"/>
          <a:stretch/>
        </p:blipFill>
        <p:spPr>
          <a:xfrm>
            <a:off x="3563888" y="5661248"/>
            <a:ext cx="5544616" cy="1033363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45" y="5949280"/>
            <a:ext cx="3261556" cy="67216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81000" y="1474788"/>
            <a:ext cx="4114800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474788"/>
            <a:ext cx="4114800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AT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55880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5880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A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95400"/>
          </a:xfrm>
        </p:spPr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381000" y="1474788"/>
            <a:ext cx="8382000" cy="4113212"/>
          </a:xfrm>
        </p:spPr>
        <p:txBody>
          <a:bodyPr/>
          <a:lstStyle/>
          <a:p>
            <a:pPr lvl="0"/>
            <a:endParaRPr lang="de-DE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/>
              <a:t>Kammerdirektor DI Franz Raab, Mag. Wolfgang Wisek</a:t>
            </a:r>
          </a:p>
          <a:p>
            <a:pPr>
              <a:defRPr/>
            </a:pPr>
            <a:r>
              <a:rPr lang="de-AT"/>
              <a:t>Sekretärskonferenz, 14. September 2011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95400"/>
          </a:xfrm>
        </p:spPr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81000" y="1474788"/>
            <a:ext cx="4114800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474788"/>
            <a:ext cx="4114800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/>
              <a:t>Kammerdirektor DI Franz Raab, Mag. Wolfgang Wisek</a:t>
            </a:r>
          </a:p>
          <a:p>
            <a:pPr>
              <a:defRPr/>
            </a:pPr>
            <a:r>
              <a:rPr lang="de-AT"/>
              <a:t>Sekretärskonferenz, 14. September 2011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95400"/>
          </a:xfrm>
        </p:spPr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381000" y="1474788"/>
            <a:ext cx="8382000" cy="4113212"/>
          </a:xfrm>
        </p:spPr>
        <p:txBody>
          <a:bodyPr/>
          <a:lstStyle/>
          <a:p>
            <a:pPr lvl="0"/>
            <a:endParaRPr lang="de-DE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80999" y="6279861"/>
            <a:ext cx="2822849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AT"/>
              <a:t>Kammerdirektor DI Franz Raab, Mag. Wolfgang Wisek</a:t>
            </a:r>
          </a:p>
          <a:p>
            <a:pPr>
              <a:defRPr/>
            </a:pPr>
            <a:r>
              <a:rPr lang="de-AT"/>
              <a:t>Sekretärskonferenz, 14. September 2011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295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381600" tIns="180000" rIns="381600" bIns="1440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474788"/>
            <a:ext cx="8382000" cy="411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smtClean="0"/>
              <a:t>Textmasterformate durch Klicken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</a:p>
        </p:txBody>
      </p:sp>
      <p:sp>
        <p:nvSpPr>
          <p:cNvPr id="109574" name="Line 6"/>
          <p:cNvSpPr>
            <a:spLocks noChangeShapeType="1"/>
          </p:cNvSpPr>
          <p:nvPr/>
        </p:nvSpPr>
        <p:spPr bwMode="auto">
          <a:xfrm flipV="1">
            <a:off x="380999" y="6212793"/>
            <a:ext cx="8480989" cy="227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de-AT" sz="1800">
              <a:latin typeface="+mn-lt"/>
            </a:endParaRPr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6324661"/>
            <a:ext cx="1546224" cy="31865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3" t="1972" r="20062" b="-1972"/>
          <a:stretch/>
        </p:blipFill>
        <p:spPr>
          <a:xfrm>
            <a:off x="3921224" y="6247850"/>
            <a:ext cx="3287306" cy="61266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5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74" r:id="rId12"/>
    <p:sldLayoutId id="2147483673" r:id="rId13"/>
    <p:sldLayoutId id="2147483672" r:id="rId14"/>
    <p:sldLayoutId id="2147483671" r:id="rId1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buClr>
          <a:schemeClr val="tx2"/>
        </a:buClr>
        <a:buSzPct val="25000"/>
        <a:buFont typeface="Wingdings" pitchFamily="2" charset="2"/>
        <a:buChar char=" 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95275" indent="-238125"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2pPr>
      <a:lvl3pPr marL="565150" indent="-268288"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3pPr>
      <a:lvl4pPr marL="847725" indent="-280988"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103313" indent="-254000" algn="l" rtl="0" eaLnBrk="0" fontAlgn="base" hangingPunct="0">
        <a:lnSpc>
          <a:spcPts val="2800"/>
        </a:lnSpc>
        <a:spcBef>
          <a:spcPct val="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1560513" indent="-254000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017713" indent="-254000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474913" indent="-254000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2932113" indent="-254000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el 1"/>
          <p:cNvSpPr>
            <a:spLocks noGrp="1"/>
          </p:cNvSpPr>
          <p:nvPr>
            <p:ph type="ctrTitle"/>
          </p:nvPr>
        </p:nvSpPr>
        <p:spPr>
          <a:xfrm>
            <a:off x="348273" y="1918023"/>
            <a:ext cx="8583613" cy="1150937"/>
          </a:xfrm>
          <a:noFill/>
        </p:spPr>
        <p:txBody>
          <a:bodyPr/>
          <a:lstStyle/>
          <a:p>
            <a:pPr eaLnBrk="1" hangingPunct="1"/>
            <a:r>
              <a:rPr lang="de-AT" sz="4200" dirty="0" smtClean="0">
                <a:solidFill>
                  <a:schemeClr val="accent1"/>
                </a:solidFill>
              </a:rPr>
              <a:t>100 Jahre </a:t>
            </a:r>
            <a:r>
              <a:rPr lang="de-AT" dirty="0" smtClean="0">
                <a:solidFill>
                  <a:schemeClr val="accent1"/>
                </a:solidFill>
              </a:rPr>
              <a:t/>
            </a:r>
            <a:br>
              <a:rPr lang="de-AT" dirty="0" smtClean="0">
                <a:solidFill>
                  <a:schemeClr val="accent1"/>
                </a:solidFill>
              </a:rPr>
            </a:br>
            <a:r>
              <a:rPr lang="de-AT" sz="2200" dirty="0" smtClean="0">
                <a:solidFill>
                  <a:schemeClr val="accent1"/>
                </a:solidFill>
              </a:rPr>
              <a:t>Landwirtschaftskammer Niederösterreich</a:t>
            </a:r>
            <a:r>
              <a:rPr lang="de-AT" sz="2200" dirty="0" smtClean="0"/>
              <a:t/>
            </a:r>
            <a:br>
              <a:rPr lang="de-AT" sz="2200" dirty="0" smtClean="0"/>
            </a:br>
            <a:r>
              <a:rPr lang="de-AT" sz="2200" dirty="0" smtClean="0"/>
              <a:t/>
            </a:r>
            <a:br>
              <a:rPr lang="de-AT" sz="2200" dirty="0" smtClean="0"/>
            </a:br>
            <a:endParaRPr lang="de-AT" sz="2200" dirty="0" smtClean="0"/>
          </a:p>
        </p:txBody>
      </p:sp>
      <p:sp>
        <p:nvSpPr>
          <p:cNvPr id="5" name="Untertitel 2"/>
          <p:cNvSpPr>
            <a:spLocks noGrp="1"/>
          </p:cNvSpPr>
          <p:nvPr>
            <p:ph type="subTitle" idx="1"/>
          </p:nvPr>
        </p:nvSpPr>
        <p:spPr>
          <a:xfrm>
            <a:off x="348273" y="5229200"/>
            <a:ext cx="7848872" cy="504056"/>
          </a:xfrm>
        </p:spPr>
        <p:txBody>
          <a:bodyPr/>
          <a:lstStyle/>
          <a:p>
            <a:r>
              <a:rPr lang="de-DE" sz="2100" dirty="0" smtClean="0"/>
              <a:t>Wir feiern das Jahr der NÖ Land- und Forstwirtschaft</a:t>
            </a:r>
            <a:endParaRPr lang="de-AT" sz="2100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504" y="524975"/>
            <a:ext cx="5087976" cy="1535873"/>
          </a:xfrm>
          <a:prstGeom prst="rect">
            <a:avLst/>
          </a:prstGeom>
        </p:spPr>
      </p:pic>
      <p:sp>
        <p:nvSpPr>
          <p:cNvPr id="7" name="Titel 1"/>
          <p:cNvSpPr txBox="1">
            <a:spLocks/>
          </p:cNvSpPr>
          <p:nvPr/>
        </p:nvSpPr>
        <p:spPr bwMode="auto">
          <a:xfrm>
            <a:off x="348273" y="2926135"/>
            <a:ext cx="8583613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AT" sz="4200" kern="0" dirty="0" smtClean="0">
                <a:solidFill>
                  <a:schemeClr val="accent1"/>
                </a:solidFill>
              </a:rPr>
              <a:t>100 Jahre </a:t>
            </a:r>
            <a:br>
              <a:rPr lang="de-AT" sz="4200" kern="0" dirty="0" smtClean="0">
                <a:solidFill>
                  <a:schemeClr val="accent1"/>
                </a:solidFill>
              </a:rPr>
            </a:br>
            <a:r>
              <a:rPr lang="de-AT" sz="2200" kern="0" dirty="0" smtClean="0">
                <a:solidFill>
                  <a:schemeClr val="accent1"/>
                </a:solidFill>
              </a:rPr>
              <a:t>Bezirksbauernkammer</a:t>
            </a:r>
            <a:endParaRPr lang="de-AT" sz="2200" kern="0" dirty="0" smtClean="0"/>
          </a:p>
        </p:txBody>
      </p:sp>
      <p:sp>
        <p:nvSpPr>
          <p:cNvPr id="8" name="Titel 1"/>
          <p:cNvSpPr txBox="1">
            <a:spLocks/>
          </p:cNvSpPr>
          <p:nvPr/>
        </p:nvSpPr>
        <p:spPr bwMode="auto">
          <a:xfrm>
            <a:off x="348273" y="4006255"/>
            <a:ext cx="8583613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AT" sz="4200" kern="0" dirty="0" smtClean="0">
                <a:solidFill>
                  <a:schemeClr val="accent1"/>
                </a:solidFill>
              </a:rPr>
              <a:t>100 Jahre </a:t>
            </a:r>
            <a:br>
              <a:rPr lang="de-AT" sz="4200" kern="0" dirty="0" smtClean="0">
                <a:solidFill>
                  <a:schemeClr val="accent1"/>
                </a:solidFill>
              </a:rPr>
            </a:br>
            <a:r>
              <a:rPr lang="de-AT" sz="2200" kern="0" dirty="0" smtClean="0">
                <a:solidFill>
                  <a:schemeClr val="accent1"/>
                </a:solidFill>
              </a:rPr>
              <a:t>Bäuerinnen und Bauern</a:t>
            </a:r>
            <a:endParaRPr lang="de-AT" sz="2200" kern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295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381600" tIns="180000" rIns="381600" bIns="14400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de-DE" kern="0" dirty="0" smtClean="0"/>
              <a:t>100 Jahre LK NÖ – Verlass di drauf!</a:t>
            </a:r>
            <a:endParaRPr lang="de-AT" kern="0" dirty="0" smtClean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496422"/>
            <a:ext cx="4515841" cy="3023001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" t="3987" r="4545" b="15372"/>
          <a:stretch/>
        </p:blipFill>
        <p:spPr>
          <a:xfrm>
            <a:off x="616887" y="3903473"/>
            <a:ext cx="3456384" cy="2261831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48"/>
          <a:stretch/>
        </p:blipFill>
        <p:spPr>
          <a:xfrm>
            <a:off x="616887" y="1383193"/>
            <a:ext cx="3456384" cy="2261831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 rot="20794046">
            <a:off x="139516" y="3004110"/>
            <a:ext cx="8872951" cy="55399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000" b="1" dirty="0" smtClean="0"/>
              <a:t>3 Häuser für unsere Bäuerinnen und Bauern</a:t>
            </a:r>
            <a:endParaRPr lang="de-AT" sz="3000" b="1" dirty="0"/>
          </a:p>
        </p:txBody>
      </p:sp>
    </p:spTree>
    <p:extLst>
      <p:ext uri="{BB962C8B-B14F-4D97-AF65-F5344CB8AC3E}">
        <p14:creationId xmlns:p14="http://schemas.microsoft.com/office/powerpoint/2010/main" val="190671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295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381600" tIns="180000" rIns="381600" bIns="14400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de-DE" kern="0" dirty="0" smtClean="0"/>
              <a:t>100 Jahre LK NÖ – Verlass di drauf!</a:t>
            </a:r>
            <a:endParaRPr lang="de-AT" kern="0" dirty="0" smtClean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3"/>
          <a:stretch/>
        </p:blipFill>
        <p:spPr>
          <a:xfrm>
            <a:off x="35496" y="1348065"/>
            <a:ext cx="3384376" cy="2296960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107504" y="1393612"/>
            <a:ext cx="178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chemeClr val="bg1"/>
                </a:solidFill>
              </a:rPr>
              <a:t>Kurse damals . . .</a:t>
            </a:r>
          </a:p>
          <a:p>
            <a:r>
              <a:rPr lang="de-DE" b="1" dirty="0" smtClean="0">
                <a:solidFill>
                  <a:schemeClr val="bg1"/>
                </a:solidFill>
              </a:rPr>
              <a:t>(1960)</a:t>
            </a:r>
            <a:endParaRPr lang="de-AT" b="1" dirty="0">
              <a:solidFill>
                <a:schemeClr val="bg1"/>
              </a:solidFill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1" r="3189" b="12606"/>
          <a:stretch/>
        </p:blipFill>
        <p:spPr>
          <a:xfrm>
            <a:off x="4860033" y="1354957"/>
            <a:ext cx="4234091" cy="229006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3" t="6105" r="6492"/>
          <a:stretch/>
        </p:blipFill>
        <p:spPr>
          <a:xfrm>
            <a:off x="6045412" y="4220351"/>
            <a:ext cx="3063092" cy="1975731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36031" y="3697028"/>
            <a:ext cx="9072473" cy="4770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b="1" dirty="0" smtClean="0"/>
              <a:t>3 Kursküchen in Neunkirchen, Aspang &amp; Gloggnitz</a:t>
            </a:r>
            <a:endParaRPr lang="de-AT" sz="2500" b="1" dirty="0"/>
          </a:p>
        </p:txBody>
      </p:sp>
      <p:sp>
        <p:nvSpPr>
          <p:cNvPr id="10" name="Textfeld 9"/>
          <p:cNvSpPr txBox="1"/>
          <p:nvPr/>
        </p:nvSpPr>
        <p:spPr>
          <a:xfrm>
            <a:off x="7489722" y="1368850"/>
            <a:ext cx="1618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b="1" dirty="0" smtClean="0">
                <a:solidFill>
                  <a:schemeClr val="bg1"/>
                </a:solidFill>
              </a:rPr>
              <a:t>. . . und heute </a:t>
            </a:r>
          </a:p>
          <a:p>
            <a:pPr algn="r"/>
            <a:r>
              <a:rPr lang="de-DE" b="1" dirty="0" smtClean="0">
                <a:solidFill>
                  <a:schemeClr val="bg1"/>
                </a:solidFill>
              </a:rPr>
              <a:t>(2022)</a:t>
            </a:r>
            <a:endParaRPr lang="de-AT" b="1" dirty="0">
              <a:solidFill>
                <a:schemeClr val="bg1"/>
              </a:solidFill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91"/>
          <a:stretch/>
        </p:blipFill>
        <p:spPr>
          <a:xfrm>
            <a:off x="3182746" y="4221088"/>
            <a:ext cx="2811760" cy="198036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8" r="2273"/>
          <a:stretch/>
        </p:blipFill>
        <p:spPr>
          <a:xfrm>
            <a:off x="35496" y="4221088"/>
            <a:ext cx="3096344" cy="1980966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"/>
          <a:stretch/>
        </p:blipFill>
        <p:spPr>
          <a:xfrm>
            <a:off x="3491880" y="1343826"/>
            <a:ext cx="1296144" cy="2301199"/>
          </a:xfrm>
          <a:prstGeom prst="rect">
            <a:avLst/>
          </a:prstGeom>
        </p:spPr>
      </p:pic>
      <p:sp>
        <p:nvSpPr>
          <p:cNvPr id="13" name="Textfeld 12"/>
          <p:cNvSpPr txBox="1"/>
          <p:nvPr/>
        </p:nvSpPr>
        <p:spPr>
          <a:xfrm>
            <a:off x="42178" y="5949280"/>
            <a:ext cx="295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chemeClr val="bg1"/>
                </a:solidFill>
              </a:rPr>
              <a:t>Archiv © Die Bäuerinnen</a:t>
            </a:r>
            <a:endParaRPr lang="de-AT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6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295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381600" tIns="180000" rIns="381600" bIns="14400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de-DE" kern="0" dirty="0" smtClean="0"/>
              <a:t>100 Jahre LK NÖ – Verlass di drauf!</a:t>
            </a:r>
            <a:endParaRPr lang="de-AT" kern="0" dirty="0" smtClean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471692"/>
            <a:ext cx="4752528" cy="3181444"/>
          </a:xfrm>
          <a:prstGeom prst="rect">
            <a:avLst/>
          </a:prstGeom>
        </p:spPr>
      </p:pic>
      <p:sp>
        <p:nvSpPr>
          <p:cNvPr id="3" name="Rechteck 2"/>
          <p:cNvSpPr/>
          <p:nvPr/>
        </p:nvSpPr>
        <p:spPr>
          <a:xfrm rot="21422791">
            <a:off x="251520" y="1700808"/>
            <a:ext cx="8712968" cy="35283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17013342"/>
              </a:avLst>
            </a:prstTxWarp>
            <a:spAutoFit/>
          </a:bodyPr>
          <a:lstStyle/>
          <a:p>
            <a:pPr algn="ctr"/>
            <a:r>
              <a:rPr lang="de-DE" sz="43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de-DE" sz="3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Bildung   Beratung </a:t>
            </a:r>
          </a:p>
          <a:p>
            <a:pPr algn="ctr"/>
            <a:r>
              <a:rPr lang="de-DE" sz="3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Interessensvertretung   Förderung </a:t>
            </a:r>
            <a:endParaRPr lang="de-DE" sz="3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558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rafi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1412875"/>
            <a:ext cx="6084887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de-DE" dirty="0" smtClean="0"/>
              <a:t>100 Jahre LK NÖ – Verlass di drauf!</a:t>
            </a:r>
            <a:endParaRPr lang="de-AT" dirty="0" smtClean="0"/>
          </a:p>
        </p:txBody>
      </p:sp>
      <p:sp>
        <p:nvSpPr>
          <p:cNvPr id="20484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1412875"/>
            <a:ext cx="2808288" cy="4103688"/>
          </a:xfrm>
        </p:spPr>
        <p:txBody>
          <a:bodyPr/>
          <a:lstStyle/>
          <a:p>
            <a:pPr>
              <a:lnSpc>
                <a:spcPts val="2200"/>
              </a:lnSpc>
              <a:buFont typeface="Wingdings" pitchFamily="2" charset="2"/>
              <a:buNone/>
            </a:pPr>
            <a:r>
              <a:rPr lang="de-DE" sz="1600" b="1" smtClean="0"/>
              <a:t>22. Februar 1922</a:t>
            </a:r>
          </a:p>
          <a:p>
            <a:pPr lvl="1">
              <a:lnSpc>
                <a:spcPts val="2200"/>
              </a:lnSpc>
            </a:pPr>
            <a:r>
              <a:rPr lang="de-DE" sz="1600" smtClean="0"/>
              <a:t>Gründung der NÖ Landes-Landwirtschaftskammer</a:t>
            </a:r>
          </a:p>
          <a:p>
            <a:pPr lvl="1">
              <a:lnSpc>
                <a:spcPts val="2200"/>
              </a:lnSpc>
            </a:pPr>
            <a:r>
              <a:rPr lang="de-DE" sz="1600" smtClean="0"/>
              <a:t>Ziel: Landwirtschaft soll die von Hungersnöten geplagte Bevölkerung ernähren</a:t>
            </a:r>
          </a:p>
          <a:p>
            <a:pPr lvl="1">
              <a:lnSpc>
                <a:spcPts val="2200"/>
              </a:lnSpc>
            </a:pPr>
            <a:r>
              <a:rPr lang="de-DE" sz="1600" smtClean="0"/>
              <a:t>Prinzipien:</a:t>
            </a:r>
          </a:p>
          <a:p>
            <a:pPr marL="474663" lvl="2" indent="-177800">
              <a:lnSpc>
                <a:spcPts val="2200"/>
              </a:lnSpc>
            </a:pPr>
            <a:r>
              <a:rPr lang="de-DE" sz="1600" smtClean="0"/>
              <a:t>Autonome Interessenvertretung</a:t>
            </a:r>
          </a:p>
          <a:p>
            <a:pPr marL="474663" lvl="2" indent="-177800">
              <a:lnSpc>
                <a:spcPts val="2200"/>
              </a:lnSpc>
            </a:pPr>
            <a:r>
              <a:rPr lang="de-DE" sz="1600" smtClean="0"/>
              <a:t>direkte Wahl</a:t>
            </a:r>
            <a:endParaRPr lang="de-AT" sz="1600" smtClean="0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1296814"/>
            <a:ext cx="9144000" cy="5516562"/>
          </a:xfrm>
          <a:prstGeom prst="rect">
            <a:avLst/>
          </a:prstGeom>
          <a:solidFill>
            <a:schemeClr val="bg1">
              <a:alpha val="41176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de-AT"/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0" y="2435431"/>
            <a:ext cx="9144000" cy="1526766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lIns="36000" tIns="298800" rIns="36000" bIns="29880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3000" dirty="0">
                <a:solidFill>
                  <a:schemeClr val="bg1"/>
                </a:solidFill>
              </a:rPr>
              <a:t>LK NÖ – Von </a:t>
            </a:r>
            <a:r>
              <a:rPr lang="de-DE" sz="3000" dirty="0" smtClean="0">
                <a:solidFill>
                  <a:schemeClr val="bg1"/>
                </a:solidFill>
              </a:rPr>
              <a:t>Bauern und Bäuerinnen. </a:t>
            </a:r>
            <a:br>
              <a:rPr lang="de-DE" sz="3000" dirty="0" smtClean="0">
                <a:solidFill>
                  <a:schemeClr val="bg1"/>
                </a:solidFill>
              </a:rPr>
            </a:br>
            <a:r>
              <a:rPr lang="de-DE" sz="3000" dirty="0" smtClean="0">
                <a:solidFill>
                  <a:schemeClr val="bg1"/>
                </a:solidFill>
              </a:rPr>
              <a:t>Für Bauern und Bäuerinnen. </a:t>
            </a:r>
            <a:r>
              <a:rPr lang="de-DE" sz="3000" dirty="0">
                <a:solidFill>
                  <a:schemeClr val="bg1"/>
                </a:solidFill>
              </a:rPr>
              <a:t>Für das Land.</a:t>
            </a:r>
            <a:endParaRPr lang="de-AT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 animBg="1"/>
      <p:bldP spid="22535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74788"/>
            <a:ext cx="8511480" cy="4113212"/>
          </a:xfrm>
        </p:spPr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DE" sz="2200" b="1" dirty="0" smtClean="0"/>
              <a:t>Statistik</a:t>
            </a:r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b="1" dirty="0" smtClean="0"/>
          </a:p>
          <a:p>
            <a:pPr>
              <a:lnSpc>
                <a:spcPts val="2500"/>
              </a:lnSpc>
              <a:buNone/>
            </a:pPr>
            <a:r>
              <a:rPr lang="de-DE" sz="1800" b="1" dirty="0" smtClean="0"/>
              <a:t>Mehrfachanträge Einst &amp; Jetzt	            Flächenstruktur </a:t>
            </a:r>
            <a:r>
              <a:rPr lang="de-DE" sz="1800" b="1" dirty="0"/>
              <a:t>2020</a:t>
            </a:r>
            <a:endParaRPr lang="de-DE" sz="1800" dirty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b="1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b="1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b="1" dirty="0"/>
          </a:p>
          <a:p>
            <a:pPr>
              <a:lnSpc>
                <a:spcPts val="2500"/>
              </a:lnSpc>
              <a:buNone/>
            </a:pPr>
            <a:r>
              <a:rPr lang="de-DE" sz="1800" b="1" dirty="0" smtClean="0"/>
              <a:t>Viehbestand </a:t>
            </a:r>
            <a:r>
              <a:rPr lang="de-DE" sz="1800" b="1" dirty="0"/>
              <a:t>Einst &amp; Jetzt</a:t>
            </a:r>
            <a:endParaRPr lang="de-DE" sz="1800" dirty="0" smtClean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295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381600" tIns="180000" rIns="381600" bIns="14400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de-DE" kern="0" dirty="0" smtClean="0"/>
              <a:t>100 Jahre LK NÖ – Verlass di drauf!</a:t>
            </a:r>
            <a:endParaRPr lang="de-AT" kern="0" dirty="0" smtClean="0"/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178132"/>
              </p:ext>
            </p:extLst>
          </p:nvPr>
        </p:nvGraphicFramePr>
        <p:xfrm>
          <a:off x="379997" y="2499479"/>
          <a:ext cx="2031763" cy="4974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17595">
                  <a:extLst>
                    <a:ext uri="{9D8B030D-6E8A-4147-A177-3AD203B41FA5}">
                      <a16:colId xmlns:a16="http://schemas.microsoft.com/office/drawing/2014/main" val="26155702"/>
                    </a:ext>
                  </a:extLst>
                </a:gridCol>
                <a:gridCol w="1014168">
                  <a:extLst>
                    <a:ext uri="{9D8B030D-6E8A-4147-A177-3AD203B41FA5}">
                      <a16:colId xmlns:a16="http://schemas.microsoft.com/office/drawing/2014/main" val="678096132"/>
                    </a:ext>
                  </a:extLst>
                </a:gridCol>
              </a:tblGrid>
              <a:tr h="255114"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b="1" u="none" strike="noStrike" dirty="0">
                          <a:effectLst/>
                        </a:rPr>
                        <a:t>1995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b="1" u="none" strike="noStrike" dirty="0">
                          <a:effectLst/>
                        </a:rPr>
                        <a:t>2021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41808593"/>
                  </a:ext>
                </a:extLst>
              </a:tr>
              <a:tr h="242359"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1843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1157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80468468"/>
                  </a:ext>
                </a:extLst>
              </a:tr>
            </a:tbl>
          </a:graphicData>
        </a:graphic>
      </p:graphicFrame>
      <p:graphicFrame>
        <p:nvGraphicFramePr>
          <p:cNvPr id="3" name="Tabel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973255"/>
              </p:ext>
            </p:extLst>
          </p:nvPr>
        </p:nvGraphicFramePr>
        <p:xfrm>
          <a:off x="379997" y="3717033"/>
          <a:ext cx="3687946" cy="24482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34719">
                  <a:extLst>
                    <a:ext uri="{9D8B030D-6E8A-4147-A177-3AD203B41FA5}">
                      <a16:colId xmlns:a16="http://schemas.microsoft.com/office/drawing/2014/main" val="2125844700"/>
                    </a:ext>
                  </a:extLst>
                </a:gridCol>
                <a:gridCol w="1335646">
                  <a:extLst>
                    <a:ext uri="{9D8B030D-6E8A-4147-A177-3AD203B41FA5}">
                      <a16:colId xmlns:a16="http://schemas.microsoft.com/office/drawing/2014/main" val="2046772069"/>
                    </a:ext>
                  </a:extLst>
                </a:gridCol>
                <a:gridCol w="1117581">
                  <a:extLst>
                    <a:ext uri="{9D8B030D-6E8A-4147-A177-3AD203B41FA5}">
                      <a16:colId xmlns:a16="http://schemas.microsoft.com/office/drawing/2014/main" val="3055164781"/>
                    </a:ext>
                  </a:extLst>
                </a:gridCol>
              </a:tblGrid>
              <a:tr h="272030">
                <a:tc>
                  <a:txBody>
                    <a:bodyPr/>
                    <a:lstStyle/>
                    <a:p>
                      <a:pPr algn="l" fontAlgn="b"/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b="1" u="none" strike="noStrike" dirty="0">
                          <a:effectLst/>
                        </a:rPr>
                        <a:t>1995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b="1" u="none" strike="noStrike" dirty="0">
                          <a:effectLst/>
                        </a:rPr>
                        <a:t>2020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47238906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Rinder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28082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 smtClean="0">
                          <a:effectLst/>
                        </a:rPr>
                        <a:t>22 </a:t>
                      </a:r>
                      <a:r>
                        <a:rPr lang="de-AT" sz="1500" u="none" strike="noStrike" dirty="0">
                          <a:effectLst/>
                        </a:rPr>
                        <a:t>833 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13897169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Milchkühe</a:t>
                      </a:r>
                      <a:endParaRPr lang="de-AT" sz="15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6500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 smtClean="0">
                          <a:effectLst/>
                        </a:rPr>
                        <a:t>4 </a:t>
                      </a:r>
                      <a:r>
                        <a:rPr lang="de-AT" sz="1500" u="none" strike="noStrike" dirty="0">
                          <a:effectLst/>
                        </a:rPr>
                        <a:t>115 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84274933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Mutterkühe</a:t>
                      </a:r>
                      <a:endParaRPr lang="de-AT" sz="1500" b="1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4322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 smtClean="0">
                          <a:effectLst/>
                        </a:rPr>
                        <a:t>4 </a:t>
                      </a:r>
                      <a:r>
                        <a:rPr lang="de-AT" sz="1500" u="none" strike="noStrike" dirty="0">
                          <a:effectLst/>
                        </a:rPr>
                        <a:t>610 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75692319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Schweine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16548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17504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24457811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Pferde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1124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 smtClean="0">
                          <a:effectLst/>
                        </a:rPr>
                        <a:t>1096 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36533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Geflügel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89410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113723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64416861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Schafe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>
                          <a:effectLst/>
                        </a:rPr>
                        <a:t>5266</a:t>
                      </a:r>
                      <a:endParaRPr lang="de-AT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3784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3798912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Ziegen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>
                          <a:effectLst/>
                        </a:rPr>
                        <a:t>598</a:t>
                      </a:r>
                      <a:endParaRPr lang="de-AT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AT" sz="1500" u="none" strike="noStrike" dirty="0">
                          <a:effectLst/>
                        </a:rPr>
                        <a:t>301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2872495"/>
                  </a:ext>
                </a:extLst>
              </a:tr>
            </a:tbl>
          </a:graphicData>
        </a:graphic>
      </p:graphicFrame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065089"/>
              </p:ext>
            </p:extLst>
          </p:nvPr>
        </p:nvGraphicFramePr>
        <p:xfrm>
          <a:off x="4788024" y="2499479"/>
          <a:ext cx="3255899" cy="19930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87389">
                  <a:extLst>
                    <a:ext uri="{9D8B030D-6E8A-4147-A177-3AD203B41FA5}">
                      <a16:colId xmlns:a16="http://schemas.microsoft.com/office/drawing/2014/main" val="2316199082"/>
                    </a:ext>
                  </a:extLst>
                </a:gridCol>
                <a:gridCol w="1068510">
                  <a:extLst>
                    <a:ext uri="{9D8B030D-6E8A-4147-A177-3AD203B41FA5}">
                      <a16:colId xmlns:a16="http://schemas.microsoft.com/office/drawing/2014/main" val="130552568"/>
                    </a:ext>
                  </a:extLst>
                </a:gridCol>
              </a:tblGrid>
              <a:tr h="284723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Ackerfläche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u="none" strike="noStrike">
                          <a:effectLst/>
                        </a:rPr>
                        <a:t>10931</a:t>
                      </a:r>
                      <a:endParaRPr lang="de-AT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49614908"/>
                  </a:ext>
                </a:extLst>
              </a:tr>
              <a:tr h="284723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Grünlandfläche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u="none" strike="noStrike">
                          <a:effectLst/>
                        </a:rPr>
                        <a:t>11669</a:t>
                      </a:r>
                      <a:endParaRPr lang="de-AT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07142159"/>
                  </a:ext>
                </a:extLst>
              </a:tr>
              <a:tr h="284723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Almfutterfläche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u="none" strike="noStrike">
                          <a:effectLst/>
                        </a:rPr>
                        <a:t>762</a:t>
                      </a:r>
                      <a:endParaRPr lang="de-AT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65462567"/>
                  </a:ext>
                </a:extLst>
              </a:tr>
              <a:tr h="284723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Spezialkulturen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u="none" strike="noStrike">
                          <a:effectLst/>
                        </a:rPr>
                        <a:t>21</a:t>
                      </a:r>
                      <a:endParaRPr lang="de-AT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68373519"/>
                  </a:ext>
                </a:extLst>
              </a:tr>
              <a:tr h="284723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Gemeinschaftsweide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u="none" strike="noStrike">
                          <a:effectLst/>
                        </a:rPr>
                        <a:t>15</a:t>
                      </a:r>
                      <a:endParaRPr lang="de-AT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37049029"/>
                  </a:ext>
                </a:extLst>
              </a:tr>
              <a:tr h="284723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Weingartenfläche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u="none" strike="noStrike">
                          <a:effectLst/>
                        </a:rPr>
                        <a:t>1</a:t>
                      </a:r>
                      <a:endParaRPr lang="de-AT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75763018"/>
                  </a:ext>
                </a:extLst>
              </a:tr>
              <a:tr h="284723"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b="1" u="none" strike="noStrike" dirty="0">
                          <a:effectLst/>
                        </a:rPr>
                        <a:t>Waldfläche</a:t>
                      </a:r>
                      <a:endParaRPr lang="de-AT" sz="15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AT" sz="1500" u="none" strike="noStrike" dirty="0">
                          <a:effectLst/>
                        </a:rPr>
                        <a:t>80000</a:t>
                      </a:r>
                      <a:endParaRPr lang="de-AT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90055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087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74788"/>
            <a:ext cx="7359650" cy="4113212"/>
          </a:xfrm>
        </p:spPr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b="1" dirty="0" smtClean="0"/>
          </a:p>
          <a:p>
            <a:pPr lvl="1">
              <a:lnSpc>
                <a:spcPts val="2500"/>
              </a:lnSpc>
            </a:pPr>
            <a:r>
              <a:rPr lang="de-DE" sz="1800" dirty="0" smtClean="0"/>
              <a:t>Systematische Intensivierung der Produktion</a:t>
            </a:r>
          </a:p>
          <a:p>
            <a:pPr lvl="1">
              <a:lnSpc>
                <a:spcPts val="2500"/>
              </a:lnSpc>
            </a:pPr>
            <a:r>
              <a:rPr lang="de-DE" sz="1800" dirty="0" smtClean="0"/>
              <a:t>Absatz- und Verwertungsgenossenschaften werden gegründet</a:t>
            </a:r>
          </a:p>
          <a:p>
            <a:pPr lvl="1">
              <a:lnSpc>
                <a:spcPts val="2500"/>
              </a:lnSpc>
            </a:pPr>
            <a:r>
              <a:rPr lang="de-DE" sz="1800" dirty="0" smtClean="0"/>
              <a:t>Fachliche Beratung und Weiterbildung</a:t>
            </a:r>
          </a:p>
          <a:p>
            <a:pPr lvl="1">
              <a:lnSpc>
                <a:spcPts val="2500"/>
              </a:lnSpc>
            </a:pPr>
            <a:r>
              <a:rPr lang="de-DE" sz="1800" dirty="0" smtClean="0"/>
              <a:t>Einführung bäuerliche Unfallversicherung</a:t>
            </a:r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dirty="0" smtClean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0" y="0"/>
            <a:ext cx="9144000" cy="1295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381600" tIns="180000" rIns="381600" bIns="14400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2pPr>
            <a:lvl3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3pPr>
            <a:lvl4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4pPr>
            <a:lvl5pPr algn="l" rtl="0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de-DE" kern="0" dirty="0" smtClean="0"/>
              <a:t>100 Jahre LK NÖ – Verlass di drauf!</a:t>
            </a:r>
            <a:endParaRPr lang="de-AT" kern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84313"/>
            <a:ext cx="6565900" cy="4113212"/>
          </a:xfrm>
        </p:spPr>
        <p:txBody>
          <a:bodyPr/>
          <a:lstStyle/>
          <a:p>
            <a:pPr lvl="1">
              <a:lnSpc>
                <a:spcPts val="2500"/>
              </a:lnSpc>
            </a:pPr>
            <a:r>
              <a:rPr lang="de-DE" sz="1800" dirty="0" smtClean="0"/>
              <a:t>Wiederaufbau der Bauernhöfe nach dem Krieg</a:t>
            </a:r>
          </a:p>
          <a:p>
            <a:pPr lvl="1">
              <a:lnSpc>
                <a:spcPts val="2500"/>
              </a:lnSpc>
            </a:pPr>
            <a:r>
              <a:rPr lang="de-DE" sz="1800" dirty="0" smtClean="0"/>
              <a:t>Versorgung der hungernden Bevölkerung</a:t>
            </a:r>
            <a:endParaRPr lang="de-AT" sz="1800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b="1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DE" sz="1800" b="1" dirty="0" smtClean="0"/>
              <a:t>1950 - 1962</a:t>
            </a:r>
          </a:p>
          <a:p>
            <a:pPr lvl="1">
              <a:lnSpc>
                <a:spcPts val="2500"/>
              </a:lnSpc>
            </a:pPr>
            <a:r>
              <a:rPr lang="de-DE" sz="1800" dirty="0" smtClean="0"/>
              <a:t>Erste Marktordnungsgesetze 1950 (Gründung Getreide-, Milchwirtschaftsfonds und Vieh und Fleischkommission)</a:t>
            </a:r>
            <a:endParaRPr lang="de-DE" sz="1800" b="1" dirty="0" smtClean="0"/>
          </a:p>
          <a:p>
            <a:pPr lvl="1">
              <a:lnSpc>
                <a:spcPts val="2500"/>
              </a:lnSpc>
            </a:pPr>
            <a:r>
              <a:rPr lang="de-DE" sz="1800" dirty="0" smtClean="0"/>
              <a:t>Errichtung von 61 Häusern der Landwirtschaft</a:t>
            </a:r>
          </a:p>
          <a:p>
            <a:pPr lvl="1">
              <a:lnSpc>
                <a:spcPts val="2500"/>
              </a:lnSpc>
            </a:pPr>
            <a:endParaRPr lang="de-DE" sz="1800" dirty="0" smtClean="0"/>
          </a:p>
          <a:p>
            <a:pPr lvl="1">
              <a:lnSpc>
                <a:spcPts val="2500"/>
              </a:lnSpc>
              <a:buFont typeface="Wingdings" pitchFamily="2" charset="2"/>
              <a:buNone/>
            </a:pPr>
            <a:endParaRPr lang="de-DE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DE" b="1" dirty="0" smtClean="0"/>
              <a:t>ab 1970 - Steigende Produktion und dynamische Preispolitik</a:t>
            </a:r>
            <a:endParaRPr lang="de-DE" dirty="0" smtClean="0"/>
          </a:p>
          <a:p>
            <a:pPr lvl="1">
              <a:lnSpc>
                <a:spcPts val="2500"/>
              </a:lnSpc>
            </a:pPr>
            <a:r>
              <a:rPr lang="de-DE" dirty="0" smtClean="0"/>
              <a:t>1976 Gründung der Arbeitsgemeinschaft der Bäuerinnen</a:t>
            </a:r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b="1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DE" b="1" dirty="0" smtClean="0"/>
              <a:t>ab 1986 – Umbau der Marktordnungen</a:t>
            </a:r>
          </a:p>
          <a:p>
            <a:pPr lvl="1">
              <a:lnSpc>
                <a:spcPts val="2500"/>
              </a:lnSpc>
            </a:pPr>
            <a:r>
              <a:rPr lang="de-DE" dirty="0" smtClean="0"/>
              <a:t>Vorbereitung des EU Beitritts</a:t>
            </a:r>
          </a:p>
          <a:p>
            <a:pPr lvl="1">
              <a:lnSpc>
                <a:spcPts val="2500"/>
              </a:lnSpc>
            </a:pPr>
            <a:r>
              <a:rPr lang="de-DE" dirty="0" smtClean="0"/>
              <a:t>Urabstimmung März 1995 (92 % Zustimmung)</a:t>
            </a:r>
          </a:p>
          <a:p>
            <a:pPr>
              <a:lnSpc>
                <a:spcPts val="2500"/>
              </a:lnSpc>
            </a:pPr>
            <a:endParaRPr lang="de-A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74788"/>
            <a:ext cx="8367713" cy="4113212"/>
          </a:xfrm>
        </p:spPr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DE" sz="1800" b="1" dirty="0" smtClean="0"/>
              <a:t>1995 - EU-Beitritt</a:t>
            </a:r>
            <a:endParaRPr lang="de-DE" sz="1800" dirty="0" smtClean="0"/>
          </a:p>
          <a:p>
            <a:pPr lvl="1">
              <a:lnSpc>
                <a:spcPts val="2500"/>
              </a:lnSpc>
            </a:pPr>
            <a:r>
              <a:rPr lang="de-DE" sz="1800" dirty="0" smtClean="0"/>
              <a:t>EU-weite Gemeinsame Agrarpolitik anstatt nationale Marktregulierungen</a:t>
            </a:r>
          </a:p>
          <a:p>
            <a:pPr lvl="1">
              <a:lnSpc>
                <a:spcPts val="2500"/>
              </a:lnSpc>
            </a:pPr>
            <a:r>
              <a:rPr lang="de-DE" sz="1800" dirty="0" smtClean="0"/>
              <a:t>LK NÖ übernimmt Antragsentgegennahme und –</a:t>
            </a:r>
            <a:r>
              <a:rPr lang="de-DE" sz="1800" dirty="0" err="1" smtClean="0"/>
              <a:t>abwicklung</a:t>
            </a:r>
            <a:endParaRPr lang="de-DE" sz="1800" dirty="0" smtClean="0"/>
          </a:p>
          <a:p>
            <a:pPr lvl="1">
              <a:lnSpc>
                <a:spcPts val="2500"/>
              </a:lnSpc>
            </a:pPr>
            <a:r>
              <a:rPr lang="de-DE" sz="1800" dirty="0" smtClean="0"/>
              <a:t>ÖPUL wird eingeführt, AZ wird massiv intensiviert </a:t>
            </a:r>
            <a:endParaRPr lang="de-DE" b="1" dirty="0" smtClean="0">
              <a:solidFill>
                <a:schemeClr val="accent1"/>
              </a:solidFill>
            </a:endParaRPr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endParaRPr lang="de-DE" sz="1800" b="1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DE" sz="1800" b="1" dirty="0" smtClean="0"/>
              <a:t>ab 1999 - Die LK stellt sich neu auf</a:t>
            </a:r>
          </a:p>
          <a:p>
            <a:pPr lvl="1">
              <a:lnSpc>
                <a:spcPts val="2500"/>
              </a:lnSpc>
            </a:pPr>
            <a:r>
              <a:rPr lang="de-DE" sz="1800" dirty="0" smtClean="0"/>
              <a:t>Übersiedelung der LK nach St. Pölten</a:t>
            </a:r>
          </a:p>
          <a:p>
            <a:pPr lvl="1">
              <a:lnSpc>
                <a:spcPts val="2500"/>
              </a:lnSpc>
            </a:pPr>
            <a:r>
              <a:rPr lang="de-DE" sz="1800" dirty="0" smtClean="0"/>
              <a:t>2002 BBK-Strukturreform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hmuckenschlager begrüßt Koalitionsübereinkommen | Landwirtschaftskammer -  Pressearchiv 2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515941"/>
            <a:ext cx="1453433" cy="218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412776"/>
            <a:ext cx="8712968" cy="4824536"/>
          </a:xfrm>
        </p:spPr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b="1" dirty="0" smtClean="0"/>
              <a:t>Zukunftsplan 2020 – 2025:</a:t>
            </a:r>
          </a:p>
          <a:p>
            <a:pPr>
              <a:lnSpc>
                <a:spcPct val="100000"/>
              </a:lnSpc>
              <a:buFont typeface="Wingdings" pitchFamily="2" charset="2"/>
              <a:buNone/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endParaRPr lang="de-DE" sz="1200" b="1" dirty="0" smtClean="0"/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Herkunftskennzeichnung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Kommunikation mit der Gesellschaft ausbauen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Klimaanpassung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Unternehmertum fördern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Biomasse &amp; Holzverwendung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Eigentum schützen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Pflanzen schützen und Versorgung sichern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Regionalität und Handel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Biodiversität durch Bewirtschaftung erhalten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Zukunftsfähige Tierhaltung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Vorausschauende Bildungs- und </a:t>
            </a:r>
            <a:br>
              <a:rPr lang="de-DE" sz="1800" dirty="0" smtClean="0"/>
            </a:br>
            <a:r>
              <a:rPr lang="de-DE" sz="1800" dirty="0" smtClean="0"/>
              <a:t>Beratungsangebote</a:t>
            </a:r>
          </a:p>
          <a:p>
            <a:pPr lvl="1">
              <a:lnSpc>
                <a:spcPts val="2500"/>
              </a:lnSpc>
              <a:tabLst>
                <a:tab pos="901700" algn="l"/>
                <a:tab pos="2425700" algn="l"/>
                <a:tab pos="3860800" algn="l"/>
                <a:tab pos="4127500" algn="l"/>
              </a:tabLst>
            </a:pPr>
            <a:r>
              <a:rPr lang="de-DE" sz="1800" dirty="0" smtClean="0"/>
              <a:t>Digitalisierung</a:t>
            </a:r>
            <a:endParaRPr lang="de-DE" sz="1800" dirty="0" smtClean="0">
              <a:solidFill>
                <a:srgbClr val="FF0000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3"/>
          <a:srcRect l="12017" r="13072"/>
          <a:stretch/>
        </p:blipFill>
        <p:spPr>
          <a:xfrm>
            <a:off x="5148064" y="3853503"/>
            <a:ext cx="3744416" cy="2237967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 rot="16200000">
            <a:off x="8230149" y="5286949"/>
            <a:ext cx="15412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/>
              <a:t>Foto: LK NÖ, Philip </a:t>
            </a:r>
            <a:r>
              <a:rPr lang="de-DE" sz="800" dirty="0" err="1" smtClean="0"/>
              <a:t>Monihart</a:t>
            </a:r>
            <a:endParaRPr lang="de-AT" sz="800" dirty="0"/>
          </a:p>
        </p:txBody>
      </p:sp>
    </p:spTree>
    <p:extLst>
      <p:ext uri="{BB962C8B-B14F-4D97-AF65-F5344CB8AC3E}">
        <p14:creationId xmlns:p14="http://schemas.microsoft.com/office/powerpoint/2010/main" val="247285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>
                <a:solidFill>
                  <a:schemeClr val="accent1"/>
                </a:solidFill>
              </a:rPr>
              <a:t>Bauernkammer Neunkirchen</a:t>
            </a:r>
            <a:endParaRPr lang="de-AT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/>
              <a:t>Das Büro:</a:t>
            </a:r>
            <a:endParaRPr lang="de-AT" dirty="0" smtClean="0"/>
          </a:p>
          <a:p>
            <a:pPr lvl="1">
              <a:lnSpc>
                <a:spcPts val="2500"/>
              </a:lnSpc>
            </a:pPr>
            <a:r>
              <a:rPr lang="de-AT" dirty="0" smtClean="0"/>
              <a:t>1922 – 1938: im Gasthaus </a:t>
            </a:r>
            <a:r>
              <a:rPr lang="de-AT" dirty="0" err="1" smtClean="0"/>
              <a:t>Megyesi</a:t>
            </a:r>
            <a:r>
              <a:rPr lang="de-AT" dirty="0" smtClean="0"/>
              <a:t> – Mühlgasse 5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1938 </a:t>
            </a:r>
            <a:r>
              <a:rPr lang="de-AT" dirty="0"/>
              <a:t>– </a:t>
            </a:r>
            <a:r>
              <a:rPr lang="de-AT" dirty="0" smtClean="0"/>
              <a:t>1945:	NS Kreisbauernschaft Stallahaus - </a:t>
            </a:r>
            <a:r>
              <a:rPr lang="de-AT" dirty="0" err="1" smtClean="0"/>
              <a:t>Rohrbacherstraße</a:t>
            </a:r>
            <a:r>
              <a:rPr lang="de-AT" dirty="0" smtClean="0"/>
              <a:t> 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1945 – 1947: im Stallahaus – </a:t>
            </a:r>
            <a:r>
              <a:rPr lang="de-AT" dirty="0" err="1" smtClean="0"/>
              <a:t>Rohrbacherstraße</a:t>
            </a:r>
            <a:endParaRPr lang="de-AT" dirty="0" smtClean="0"/>
          </a:p>
          <a:p>
            <a:pPr lvl="1">
              <a:lnSpc>
                <a:spcPts val="2500"/>
              </a:lnSpc>
            </a:pPr>
            <a:r>
              <a:rPr lang="de-AT" dirty="0" smtClean="0"/>
              <a:t>1947 – 1955: im Gasthaus </a:t>
            </a:r>
            <a:r>
              <a:rPr lang="de-AT" dirty="0" err="1" smtClean="0"/>
              <a:t>Megyesi</a:t>
            </a:r>
            <a:r>
              <a:rPr lang="de-AT" dirty="0" smtClean="0"/>
              <a:t> – Mühlgasse 5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 seit 1955: 	„Haus der Landwirtschaft“ – Triester Straße 14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8" b="2685"/>
          <a:stretch/>
        </p:blipFill>
        <p:spPr>
          <a:xfrm>
            <a:off x="2339752" y="3691605"/>
            <a:ext cx="4536504" cy="24736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>
                <a:solidFill>
                  <a:schemeClr val="accent1"/>
                </a:solidFill>
              </a:rPr>
              <a:t>Bauernkammer Neunkirchen</a:t>
            </a:r>
            <a:endParaRPr lang="de-AT" dirty="0" smtClean="0"/>
          </a:p>
          <a:p>
            <a:pPr>
              <a:buFont typeface="Wingdings" pitchFamily="2" charset="2"/>
              <a:buNone/>
            </a:pPr>
            <a:r>
              <a:rPr lang="de-AT" b="1" dirty="0" smtClean="0"/>
              <a:t>Die Obmänner:</a:t>
            </a:r>
            <a:endParaRPr lang="de-AT" dirty="0" smtClean="0"/>
          </a:p>
          <a:p>
            <a:pPr lvl="1">
              <a:lnSpc>
                <a:spcPts val="2600"/>
              </a:lnSpc>
            </a:pPr>
            <a:r>
              <a:rPr lang="de-AT" dirty="0" smtClean="0"/>
              <a:t>1922 – 1926: Ökonomierat Johann </a:t>
            </a:r>
            <a:r>
              <a:rPr lang="de-AT" dirty="0" err="1" smtClean="0"/>
              <a:t>Spiess</a:t>
            </a:r>
            <a:r>
              <a:rPr lang="de-AT" dirty="0" smtClean="0"/>
              <a:t> – Rohrbach</a:t>
            </a:r>
          </a:p>
          <a:p>
            <a:pPr lvl="1">
              <a:lnSpc>
                <a:spcPts val="2600"/>
              </a:lnSpc>
            </a:pPr>
            <a:r>
              <a:rPr lang="de-AT" dirty="0" smtClean="0"/>
              <a:t>1926 – 1932: Nationalrat Rudolf Mannhalter – Pitten </a:t>
            </a:r>
          </a:p>
          <a:p>
            <a:pPr lvl="1">
              <a:lnSpc>
                <a:spcPts val="2600"/>
              </a:lnSpc>
            </a:pPr>
            <a:r>
              <a:rPr lang="de-AT" dirty="0" smtClean="0"/>
              <a:t>1932 – 1938: Ökonomierat Franz Buchleitner – </a:t>
            </a:r>
            <a:r>
              <a:rPr lang="de-AT" dirty="0" err="1" smtClean="0"/>
              <a:t>Witzelsberg</a:t>
            </a:r>
            <a:endParaRPr lang="de-AT" dirty="0" smtClean="0"/>
          </a:p>
          <a:p>
            <a:pPr lvl="1">
              <a:lnSpc>
                <a:spcPts val="2600"/>
              </a:lnSpc>
            </a:pPr>
            <a:r>
              <a:rPr lang="de-AT" dirty="0"/>
              <a:t>1938 – 1945: </a:t>
            </a:r>
            <a:r>
              <a:rPr lang="de-AT" i="1" dirty="0"/>
              <a:t>Auflösung der Bauernkammer durch Nationalsozialisten</a:t>
            </a:r>
          </a:p>
          <a:p>
            <a:pPr lvl="1">
              <a:lnSpc>
                <a:spcPts val="2600"/>
              </a:lnSpc>
            </a:pPr>
            <a:r>
              <a:rPr lang="de-AT" dirty="0" smtClean="0"/>
              <a:t>1945 – 1950: Ökonomierat Alois Scheibenreif – Reith</a:t>
            </a:r>
          </a:p>
          <a:p>
            <a:pPr lvl="1">
              <a:lnSpc>
                <a:spcPts val="2600"/>
              </a:lnSpc>
            </a:pPr>
            <a:r>
              <a:rPr lang="de-AT" dirty="0" smtClean="0"/>
              <a:t>1950 – 1952: Ökonomierat Josef </a:t>
            </a:r>
            <a:r>
              <a:rPr lang="de-AT" dirty="0" err="1" smtClean="0"/>
              <a:t>Spiess</a:t>
            </a:r>
            <a:r>
              <a:rPr lang="de-AT" dirty="0" smtClean="0"/>
              <a:t> – Rohrbach</a:t>
            </a:r>
          </a:p>
          <a:p>
            <a:pPr lvl="1">
              <a:lnSpc>
                <a:spcPts val="2600"/>
              </a:lnSpc>
            </a:pPr>
            <a:r>
              <a:rPr lang="de-AT" dirty="0" smtClean="0"/>
              <a:t>1952 – 1971: Ökonomierat Franz Aigner – </a:t>
            </a:r>
            <a:r>
              <a:rPr lang="de-AT" dirty="0" err="1" smtClean="0"/>
              <a:t>Loipersbach</a:t>
            </a:r>
            <a:endParaRPr lang="de-AT" dirty="0" smtClean="0"/>
          </a:p>
          <a:p>
            <a:pPr lvl="1">
              <a:lnSpc>
                <a:spcPts val="2600"/>
              </a:lnSpc>
            </a:pPr>
            <a:r>
              <a:rPr lang="de-AT" dirty="0" smtClean="0"/>
              <a:t>1971 – 1980: Landeskammerrat Peter Buchleitner – </a:t>
            </a:r>
            <a:r>
              <a:rPr lang="de-AT" dirty="0" err="1" smtClean="0"/>
              <a:t>Natschbach</a:t>
            </a:r>
            <a:endParaRPr lang="de-AT" dirty="0" smtClean="0"/>
          </a:p>
          <a:p>
            <a:pPr lvl="1">
              <a:lnSpc>
                <a:spcPts val="2600"/>
              </a:lnSpc>
            </a:pPr>
            <a:r>
              <a:rPr lang="de-AT" dirty="0" smtClean="0"/>
              <a:t>1980 – 1990: Ökonomierat Alois Kastner – </a:t>
            </a:r>
            <a:r>
              <a:rPr lang="de-AT" dirty="0" err="1" smtClean="0"/>
              <a:t>Zweiersdorf</a:t>
            </a:r>
            <a:endParaRPr lang="de-AT" dirty="0" smtClean="0"/>
          </a:p>
          <a:p>
            <a:pPr lvl="1">
              <a:lnSpc>
                <a:spcPts val="2600"/>
              </a:lnSpc>
            </a:pPr>
            <a:r>
              <a:rPr lang="de-AT" dirty="0" smtClean="0"/>
              <a:t>1990 </a:t>
            </a:r>
            <a:r>
              <a:rPr lang="de-AT" dirty="0"/>
              <a:t>– </a:t>
            </a:r>
            <a:r>
              <a:rPr lang="de-AT" dirty="0" smtClean="0"/>
              <a:t>2015: Ökonomierat </a:t>
            </a:r>
            <a:r>
              <a:rPr lang="de-AT" dirty="0"/>
              <a:t>Johann Mauser – Breitenau</a:t>
            </a:r>
          </a:p>
          <a:p>
            <a:pPr lvl="1">
              <a:lnSpc>
                <a:spcPts val="2600"/>
              </a:lnSpc>
            </a:pPr>
            <a:r>
              <a:rPr lang="de-AT" dirty="0" smtClean="0"/>
              <a:t> seit 2015:      Thomas Handler – Thomasberg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>
                <a:solidFill>
                  <a:schemeClr val="accent1"/>
                </a:solidFill>
              </a:rPr>
              <a:t>Bauernkammer Neunkirchen</a:t>
            </a:r>
            <a:endParaRPr lang="de-AT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/>
              <a:t>Die Sekretäre:</a:t>
            </a:r>
            <a:endParaRPr lang="de-AT" dirty="0" smtClean="0"/>
          </a:p>
          <a:p>
            <a:pPr lvl="1">
              <a:lnSpc>
                <a:spcPts val="2500"/>
              </a:lnSpc>
            </a:pPr>
            <a:r>
              <a:rPr lang="de-AT" dirty="0" smtClean="0"/>
              <a:t>1922 – 1938: Matthias Donner</a:t>
            </a:r>
          </a:p>
          <a:p>
            <a:pPr lvl="1">
              <a:lnSpc>
                <a:spcPts val="2500"/>
              </a:lnSpc>
            </a:pPr>
            <a:r>
              <a:rPr lang="de-AT" dirty="0"/>
              <a:t>1938 – 1945: </a:t>
            </a:r>
            <a:r>
              <a:rPr lang="de-AT" i="1" dirty="0"/>
              <a:t>Auflösung der Bauernkammer durch Nationalsozialisten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1945:	Alfred Dorfmeister 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1946 – 1972: OLWR Ing. Adolf </a:t>
            </a:r>
            <a:r>
              <a:rPr lang="de-AT" dirty="0" err="1" smtClean="0"/>
              <a:t>Foith</a:t>
            </a:r>
            <a:endParaRPr lang="de-AT" dirty="0" smtClean="0"/>
          </a:p>
          <a:p>
            <a:pPr lvl="1">
              <a:lnSpc>
                <a:spcPts val="2500"/>
              </a:lnSpc>
            </a:pPr>
            <a:r>
              <a:rPr lang="de-AT" dirty="0" smtClean="0"/>
              <a:t>1972 – 1990: OLWR Dipl.-Ing. Alois Scherz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 seit 1990: 	OLWR Dipl.-Ing. Martin Weihs</a:t>
            </a:r>
          </a:p>
          <a:p>
            <a:pPr lvl="1">
              <a:lnSpc>
                <a:spcPts val="2500"/>
              </a:lnSpc>
              <a:buFont typeface="Wingdings" pitchFamily="2" charset="2"/>
              <a:buNone/>
            </a:pPr>
            <a:endParaRPr lang="de-AT" dirty="0" smtClean="0"/>
          </a:p>
          <a:p>
            <a:pPr lvl="1"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/>
              <a:t>Die Forstsekretäre: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 bis 1960:       OFR Dipl.-Ing. Edwin </a:t>
            </a:r>
            <a:r>
              <a:rPr lang="de-AT" dirty="0" err="1" smtClean="0"/>
              <a:t>Tüchy</a:t>
            </a:r>
            <a:endParaRPr lang="de-AT" dirty="0" smtClean="0"/>
          </a:p>
          <a:p>
            <a:pPr lvl="1">
              <a:lnSpc>
                <a:spcPts val="2500"/>
              </a:lnSpc>
            </a:pPr>
            <a:r>
              <a:rPr lang="de-AT" dirty="0" smtClean="0"/>
              <a:t>1961 – 2002: OFR Dipl.-Ing. Rudolf </a:t>
            </a:r>
            <a:r>
              <a:rPr lang="de-AT" dirty="0" err="1" smtClean="0"/>
              <a:t>Gradnitzer</a:t>
            </a:r>
            <a:endParaRPr lang="de-AT" dirty="0" smtClean="0"/>
          </a:p>
          <a:p>
            <a:pPr lvl="1">
              <a:lnSpc>
                <a:spcPts val="2500"/>
              </a:lnSpc>
            </a:pPr>
            <a:r>
              <a:rPr lang="de-AT" dirty="0" smtClean="0"/>
              <a:t>2002 – 2007: OFR Dipl.-Ing. Franz </a:t>
            </a:r>
            <a:r>
              <a:rPr lang="de-AT" dirty="0" err="1" smtClean="0"/>
              <a:t>Puchegger</a:t>
            </a:r>
            <a:endParaRPr lang="de-AT" dirty="0" smtClean="0"/>
          </a:p>
          <a:p>
            <a:pPr lvl="1">
              <a:lnSpc>
                <a:spcPts val="2500"/>
              </a:lnSpc>
            </a:pPr>
            <a:r>
              <a:rPr lang="de-AT" dirty="0" smtClean="0"/>
              <a:t> seit 2007:      Dipl.-Ing. Nikolaus Bellos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74788"/>
            <a:ext cx="6567488" cy="4113212"/>
          </a:xfrm>
        </p:spPr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sz="1800" b="1" dirty="0" smtClean="0"/>
              <a:t>1961</a:t>
            </a:r>
          </a:p>
          <a:p>
            <a:pPr lvl="1">
              <a:lnSpc>
                <a:spcPts val="2500"/>
              </a:lnSpc>
            </a:pPr>
            <a:r>
              <a:rPr lang="de-DE" dirty="0" smtClean="0"/>
              <a:t>Eröffnung der Bauernkammer Aspang</a:t>
            </a:r>
            <a:br>
              <a:rPr lang="de-DE" dirty="0" smtClean="0"/>
            </a:br>
            <a:r>
              <a:rPr lang="de-DE" dirty="0" smtClean="0"/>
              <a:t>durch Kammerobmann Ökonomierat Hans Schrammel,</a:t>
            </a:r>
            <a:br>
              <a:rPr lang="de-DE" dirty="0" smtClean="0"/>
            </a:br>
            <a:r>
              <a:rPr lang="de-DE" dirty="0" smtClean="0"/>
              <a:t>in Anwesenheit von Ökonomierat Scheibenreif und Landeshauptmann Leopold </a:t>
            </a:r>
            <a:r>
              <a:rPr lang="de-DE" dirty="0" err="1" smtClean="0"/>
              <a:t>Figl</a:t>
            </a:r>
            <a:endParaRPr lang="de-AT" sz="1800" dirty="0" smtClean="0"/>
          </a:p>
          <a:p>
            <a:pPr>
              <a:lnSpc>
                <a:spcPts val="2500"/>
              </a:lnSpc>
            </a:pPr>
            <a:endParaRPr lang="de-AT" sz="1800" dirty="0" smtClean="0"/>
          </a:p>
        </p:txBody>
      </p:sp>
      <p:pic>
        <p:nvPicPr>
          <p:cNvPr id="23555" name="Picture 4" descr="Eröffnung_BBK-Aspang02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3468688"/>
            <a:ext cx="3384550" cy="248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Eröffnung_BBK-Aspang02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3916363"/>
            <a:ext cx="3240087" cy="20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6" descr="Eröffnung_BBK-Aspang024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75463" y="2565400"/>
            <a:ext cx="2198688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74788"/>
            <a:ext cx="8367713" cy="4618508"/>
          </a:xfrm>
        </p:spPr>
        <p:txBody>
          <a:bodyPr/>
          <a:lstStyle/>
          <a:p>
            <a:pPr lvl="1">
              <a:lnSpc>
                <a:spcPts val="2500"/>
              </a:lnSpc>
              <a:buFont typeface="Wingdings" pitchFamily="2" charset="2"/>
              <a:buNone/>
            </a:pPr>
            <a:r>
              <a:rPr lang="de-DE" sz="1800" b="1" dirty="0" smtClean="0"/>
              <a:t>1969</a:t>
            </a:r>
          </a:p>
          <a:p>
            <a:pPr lvl="1">
              <a:lnSpc>
                <a:spcPts val="2500"/>
              </a:lnSpc>
            </a:pPr>
            <a:r>
              <a:rPr lang="de-DE" sz="1800" b="1" dirty="0" smtClean="0"/>
              <a:t>Einführung der Bauernpension</a:t>
            </a:r>
            <a:br>
              <a:rPr lang="de-DE" sz="1800" b="1" dirty="0" smtClean="0"/>
            </a:br>
            <a:endParaRPr lang="de-DE" sz="1800" b="1" dirty="0" smtClean="0"/>
          </a:p>
          <a:p>
            <a:pPr lvl="1">
              <a:lnSpc>
                <a:spcPts val="2500"/>
              </a:lnSpc>
              <a:buFont typeface="Wingdings" pitchFamily="2" charset="2"/>
              <a:buNone/>
            </a:pPr>
            <a:r>
              <a:rPr lang="de-DE" sz="1800" dirty="0" smtClean="0"/>
              <a:t>	Ökonomierat Alois Scheibenreif gilt als </a:t>
            </a:r>
            <a:br>
              <a:rPr lang="de-DE" sz="1800" dirty="0" smtClean="0"/>
            </a:br>
            <a:r>
              <a:rPr lang="de-DE" sz="1800" b="1" dirty="0" smtClean="0"/>
              <a:t>„Vater der bäuerlichen Sozialgesetzgebung“.</a:t>
            </a:r>
            <a:r>
              <a:rPr lang="de-DE" sz="1800" b="1" dirty="0" smtClean="0">
                <a:solidFill>
                  <a:schemeClr val="accent1"/>
                </a:solidFill>
              </a:rPr>
              <a:t> </a:t>
            </a:r>
            <a:endParaRPr lang="de-DE" sz="1800" dirty="0" smtClean="0"/>
          </a:p>
          <a:p>
            <a:pPr lvl="1">
              <a:lnSpc>
                <a:spcPts val="2500"/>
              </a:lnSpc>
              <a:buFont typeface="Wingdings" pitchFamily="2" charset="2"/>
              <a:buNone/>
            </a:pPr>
            <a:r>
              <a:rPr lang="de-DE" sz="1800" dirty="0" smtClean="0"/>
              <a:t>	</a:t>
            </a:r>
            <a:endParaRPr lang="de-DE" sz="1600" dirty="0" smtClean="0"/>
          </a:p>
          <a:p>
            <a:pPr lvl="1">
              <a:lnSpc>
                <a:spcPts val="2500"/>
              </a:lnSpc>
              <a:buFont typeface="Wingdings" pitchFamily="2" charset="2"/>
              <a:buNone/>
            </a:pPr>
            <a:endParaRPr lang="de-DE" sz="1600" dirty="0" smtClean="0"/>
          </a:p>
          <a:p>
            <a:pPr marL="0" lvl="1" indent="0">
              <a:lnSpc>
                <a:spcPts val="2500"/>
              </a:lnSpc>
              <a:buFont typeface="Wingdings" pitchFamily="2" charset="2"/>
              <a:buNone/>
            </a:pPr>
            <a:r>
              <a:rPr lang="de-DE" sz="1800" dirty="0" smtClean="0"/>
              <a:t>Er ist am 20. April 1906 geboren und war Landwirt in St. Lorenzen (Ternitz). Bereits mit 19 Jahren gründete er den landwirtschaftlichen Fortbildungsverein Neunkirchen, drei Jahre später den Landesverband. </a:t>
            </a:r>
          </a:p>
          <a:p>
            <a:pPr marL="0" lvl="1" indent="0">
              <a:lnSpc>
                <a:spcPts val="2500"/>
              </a:lnSpc>
              <a:buFont typeface="Wingdings" pitchFamily="2" charset="2"/>
              <a:buNone/>
            </a:pPr>
            <a:r>
              <a:rPr lang="de-DE" sz="1800" dirty="0" smtClean="0"/>
              <a:t>1931 wurde er stellvertretender Kammerobmann in Neunkirchen. 1934 wurde er in den Landtag berufen. Von 1945-1950 war er Obmann der Bezirksbauernkammer. Von 1950-1962 Vizepräsident der NÖ Landes-Landwirtschaftskammer und von 1962-1970 Präsident der NÖ Landes-Landwirtschaftskammer.</a:t>
            </a:r>
          </a:p>
        </p:txBody>
      </p:sp>
      <p:pic>
        <p:nvPicPr>
          <p:cNvPr id="24579" name="Picture 9" descr="Scheibenreif0245"/>
          <p:cNvPicPr>
            <a:picLocks noChangeAspect="1" noChangeArrowheads="1"/>
          </p:cNvPicPr>
          <p:nvPr/>
        </p:nvPicPr>
        <p:blipFill>
          <a:blip r:embed="rId2"/>
          <a:srcRect l="2611" t="1793" r="2669" b="11440"/>
          <a:stretch>
            <a:fillRect/>
          </a:stretch>
        </p:blipFill>
        <p:spPr bwMode="auto">
          <a:xfrm>
            <a:off x="5957466" y="1489633"/>
            <a:ext cx="156686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>
                <a:solidFill>
                  <a:schemeClr val="accent1"/>
                </a:solidFill>
              </a:rPr>
              <a:t>Bauernkammer Aspang</a:t>
            </a:r>
            <a:endParaRPr lang="de-AT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/>
              <a:t>Die Obmänner: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1945 – 1965: Ökonomierat Hans Schrammel, Grimmenstein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1965 – 1985: Ökonomierat Robert Nagl, 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1985 – 2000: Ökonomierat Franz </a:t>
            </a:r>
            <a:r>
              <a:rPr lang="de-AT" dirty="0" err="1" smtClean="0"/>
              <a:t>Gausterer</a:t>
            </a:r>
            <a:r>
              <a:rPr lang="de-AT" dirty="0" smtClean="0"/>
              <a:t>, Grimmenstein</a:t>
            </a:r>
          </a:p>
          <a:p>
            <a:pPr lvl="1">
              <a:lnSpc>
                <a:spcPts val="2500"/>
              </a:lnSpc>
            </a:pPr>
            <a:r>
              <a:rPr lang="de-AT" dirty="0" smtClean="0"/>
              <a:t>2000 – 2001: Ökonomierat Josef Bauer, </a:t>
            </a:r>
            <a:r>
              <a:rPr lang="de-AT" dirty="0" err="1" smtClean="0"/>
              <a:t>Aspangberg</a:t>
            </a:r>
            <a:endParaRPr lang="de-AT" dirty="0" smtClean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9" b="14656"/>
          <a:stretch/>
        </p:blipFill>
        <p:spPr>
          <a:xfrm>
            <a:off x="3600400" y="2970881"/>
            <a:ext cx="5148064" cy="31944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12776"/>
            <a:ext cx="8382000" cy="4113212"/>
          </a:xfrm>
        </p:spPr>
        <p:txBody>
          <a:bodyPr/>
          <a:lstStyle/>
          <a:p>
            <a:pPr marL="0"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>
                <a:solidFill>
                  <a:schemeClr val="accent1"/>
                </a:solidFill>
              </a:rPr>
              <a:t>Bauernkammer Aspang</a:t>
            </a:r>
            <a:endParaRPr lang="de-AT" dirty="0" smtClean="0"/>
          </a:p>
          <a:p>
            <a:pPr marL="0"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/>
              <a:t>Die Sekretäre:</a:t>
            </a:r>
            <a:endParaRPr lang="de-AT" dirty="0" smtClean="0"/>
          </a:p>
          <a:p>
            <a:pPr marL="0" lvl="1">
              <a:lnSpc>
                <a:spcPts val="2500"/>
              </a:lnSpc>
            </a:pPr>
            <a:r>
              <a:rPr lang="de-AT" dirty="0" smtClean="0"/>
              <a:t>1947 – 1977: OLWR Dipl.-Ing. Josef Probst</a:t>
            </a:r>
          </a:p>
          <a:p>
            <a:pPr marL="0" lvl="1">
              <a:lnSpc>
                <a:spcPts val="2500"/>
              </a:lnSpc>
            </a:pPr>
            <a:r>
              <a:rPr lang="de-AT" dirty="0" smtClean="0"/>
              <a:t>1977 </a:t>
            </a:r>
            <a:r>
              <a:rPr lang="de-AT" dirty="0"/>
              <a:t>– </a:t>
            </a:r>
            <a:r>
              <a:rPr lang="de-AT" dirty="0" smtClean="0"/>
              <a:t>1991:	OFR Dipl.-Ing. Johann </a:t>
            </a:r>
            <a:r>
              <a:rPr lang="de-AT" dirty="0" err="1" smtClean="0"/>
              <a:t>Rottler</a:t>
            </a:r>
            <a:endParaRPr lang="de-AT" dirty="0" smtClean="0"/>
          </a:p>
          <a:p>
            <a:pPr marL="0" lvl="1">
              <a:lnSpc>
                <a:spcPts val="2500"/>
              </a:lnSpc>
            </a:pPr>
            <a:r>
              <a:rPr lang="de-AT" dirty="0" smtClean="0"/>
              <a:t>1992 – 2000: OLWR Ing. Ernst Zöger</a:t>
            </a:r>
          </a:p>
          <a:p>
            <a:pPr marL="0" lvl="1">
              <a:lnSpc>
                <a:spcPts val="2500"/>
              </a:lnSpc>
            </a:pPr>
            <a:r>
              <a:rPr lang="de-AT" dirty="0" smtClean="0"/>
              <a:t>2000 – 2001: OLWR Dipl.-Ing. Hannes Scherz</a:t>
            </a:r>
          </a:p>
          <a:p>
            <a:pPr marL="0" lvl="1">
              <a:lnSpc>
                <a:spcPts val="2500"/>
              </a:lnSpc>
              <a:buFont typeface="Wingdings" pitchFamily="2" charset="2"/>
              <a:buNone/>
            </a:pPr>
            <a:endParaRPr lang="de-AT" sz="1800" dirty="0" smtClean="0"/>
          </a:p>
          <a:p>
            <a:pPr marL="0" lvl="1"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/>
              <a:t>Die Forstsekretäre:</a:t>
            </a:r>
          </a:p>
          <a:p>
            <a:pPr marL="0" lvl="1">
              <a:lnSpc>
                <a:spcPts val="2500"/>
              </a:lnSpc>
            </a:pPr>
            <a:r>
              <a:rPr lang="de-AT" dirty="0" smtClean="0"/>
              <a:t>1954 – 1961: Kreissl</a:t>
            </a:r>
          </a:p>
          <a:p>
            <a:pPr marL="0" lvl="1">
              <a:lnSpc>
                <a:spcPts val="2500"/>
              </a:lnSpc>
            </a:pPr>
            <a:r>
              <a:rPr lang="de-AT" dirty="0" smtClean="0"/>
              <a:t>1961 – 1991: OFR Dipl.-Ing. Johann </a:t>
            </a:r>
            <a:r>
              <a:rPr lang="de-AT" dirty="0" err="1" smtClean="0"/>
              <a:t>Rottler</a:t>
            </a:r>
            <a:endParaRPr lang="de-AT" dirty="0" smtClean="0"/>
          </a:p>
          <a:p>
            <a:pPr marL="0" lvl="1">
              <a:lnSpc>
                <a:spcPts val="2500"/>
              </a:lnSpc>
            </a:pPr>
            <a:r>
              <a:rPr lang="de-AT" dirty="0" smtClean="0"/>
              <a:t>1992 – 2001: OFR Dipl.-Ing. Franz </a:t>
            </a:r>
            <a:r>
              <a:rPr lang="de-AT" dirty="0" err="1" smtClean="0"/>
              <a:t>Puchegger</a:t>
            </a:r>
            <a:endParaRPr lang="de-AT" dirty="0" smtClean="0"/>
          </a:p>
          <a:p>
            <a:pPr marL="0" lvl="1" indent="0">
              <a:lnSpc>
                <a:spcPts val="2500"/>
              </a:lnSpc>
              <a:buNone/>
            </a:pPr>
            <a:endParaRPr lang="de-AT" sz="1800" dirty="0" smtClean="0"/>
          </a:p>
          <a:p>
            <a:pPr marL="0">
              <a:lnSpc>
                <a:spcPts val="2500"/>
              </a:lnSpc>
              <a:buNone/>
            </a:pPr>
            <a:r>
              <a:rPr lang="de-AT" b="1" dirty="0"/>
              <a:t>Das Büro:</a:t>
            </a:r>
            <a:endParaRPr lang="de-AT" dirty="0"/>
          </a:p>
          <a:p>
            <a:pPr marL="0" lvl="1">
              <a:lnSpc>
                <a:spcPts val="2500"/>
              </a:lnSpc>
            </a:pPr>
            <a:r>
              <a:rPr lang="de-AT" dirty="0"/>
              <a:t>Kriegszeit: Gasthaus </a:t>
            </a:r>
            <a:r>
              <a:rPr lang="de-AT" dirty="0" smtClean="0"/>
              <a:t>Hauer, </a:t>
            </a:r>
            <a:r>
              <a:rPr lang="de-AT" dirty="0"/>
              <a:t>1. Stock Büroräume</a:t>
            </a:r>
          </a:p>
          <a:p>
            <a:pPr marL="0" lvl="1">
              <a:lnSpc>
                <a:spcPts val="2500"/>
              </a:lnSpc>
            </a:pPr>
            <a:r>
              <a:rPr lang="de-AT" dirty="0"/>
              <a:t>Hauptplatz 5, 2870 Aspang</a:t>
            </a:r>
          </a:p>
          <a:p>
            <a:pPr marL="0" lvl="1">
              <a:lnSpc>
                <a:spcPts val="2500"/>
              </a:lnSpc>
            </a:pPr>
            <a:endParaRPr lang="de-A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12776"/>
            <a:ext cx="8382000" cy="4113212"/>
          </a:xfrm>
        </p:spPr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>
                <a:solidFill>
                  <a:schemeClr val="accent1"/>
                </a:solidFill>
              </a:rPr>
              <a:t>Bauernkammer Gloggnitz</a:t>
            </a:r>
            <a:endParaRPr lang="de-AT" dirty="0" smtClean="0"/>
          </a:p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/>
              <a:t>Die Obmänner:</a:t>
            </a:r>
          </a:p>
          <a:p>
            <a:pPr marL="0" lvl="1">
              <a:lnSpc>
                <a:spcPts val="2500"/>
              </a:lnSpc>
            </a:pPr>
            <a:r>
              <a:rPr lang="de-AT" dirty="0" smtClean="0"/>
              <a:t>1922</a:t>
            </a:r>
            <a:r>
              <a:rPr lang="de-AT" dirty="0" smtClean="0">
                <a:solidFill>
                  <a:srgbClr val="FF0000"/>
                </a:solidFill>
              </a:rPr>
              <a:t> </a:t>
            </a:r>
            <a:r>
              <a:rPr lang="de-AT" dirty="0"/>
              <a:t>– 1938: Ök.-Rat Johann Ehrenböck</a:t>
            </a:r>
          </a:p>
          <a:p>
            <a:pPr marL="0" lvl="1">
              <a:lnSpc>
                <a:spcPts val="2500"/>
              </a:lnSpc>
            </a:pPr>
            <a:r>
              <a:rPr lang="de-AT" dirty="0"/>
              <a:t>1938 – </a:t>
            </a:r>
            <a:r>
              <a:rPr lang="de-AT" dirty="0" smtClean="0"/>
              <a:t>1945: </a:t>
            </a:r>
            <a:r>
              <a:rPr lang="de-AT" i="1" dirty="0" smtClean="0"/>
              <a:t>Auflösung der Bauernkammer durch Nationalsozialisten</a:t>
            </a:r>
          </a:p>
          <a:p>
            <a:pPr marL="0" lvl="1">
              <a:lnSpc>
                <a:spcPts val="2500"/>
              </a:lnSpc>
            </a:pPr>
            <a:r>
              <a:rPr lang="de-AT" dirty="0" smtClean="0"/>
              <a:t>1945 – 1947: Ök.-Rat Johann Ehrenböck</a:t>
            </a:r>
            <a:endParaRPr lang="de-AT" dirty="0"/>
          </a:p>
          <a:p>
            <a:pPr marL="0" lvl="1">
              <a:lnSpc>
                <a:spcPts val="2500"/>
              </a:lnSpc>
            </a:pPr>
            <a:r>
              <a:rPr lang="de-AT" dirty="0" smtClean="0"/>
              <a:t>1947 </a:t>
            </a:r>
            <a:r>
              <a:rPr lang="de-AT" dirty="0"/>
              <a:t>–</a:t>
            </a:r>
            <a:r>
              <a:rPr lang="de-AT" dirty="0" smtClean="0">
                <a:solidFill>
                  <a:srgbClr val="FF0000"/>
                </a:solidFill>
              </a:rPr>
              <a:t> </a:t>
            </a:r>
            <a:r>
              <a:rPr lang="de-AT" dirty="0" smtClean="0"/>
              <a:t>1964: Ök.-Rat Isidor </a:t>
            </a:r>
            <a:r>
              <a:rPr lang="de-AT" dirty="0" err="1" smtClean="0"/>
              <a:t>Harsieber</a:t>
            </a:r>
            <a:endParaRPr lang="de-AT" dirty="0"/>
          </a:p>
          <a:p>
            <a:pPr marL="0" lvl="1">
              <a:lnSpc>
                <a:spcPts val="2500"/>
              </a:lnSpc>
            </a:pPr>
            <a:r>
              <a:rPr lang="de-AT" dirty="0" smtClean="0"/>
              <a:t>1964 </a:t>
            </a:r>
            <a:r>
              <a:rPr lang="de-AT" dirty="0"/>
              <a:t>– </a:t>
            </a:r>
            <a:r>
              <a:rPr lang="de-AT" dirty="0" smtClean="0"/>
              <a:t>1987: Ök.-Rat Jakob Brandstätter</a:t>
            </a:r>
            <a:endParaRPr lang="de-AT" dirty="0"/>
          </a:p>
          <a:p>
            <a:pPr marL="0" lvl="1">
              <a:lnSpc>
                <a:spcPts val="2500"/>
              </a:lnSpc>
            </a:pPr>
            <a:r>
              <a:rPr lang="de-AT" dirty="0" smtClean="0"/>
              <a:t>1987 </a:t>
            </a:r>
            <a:r>
              <a:rPr lang="de-AT" dirty="0"/>
              <a:t>– </a:t>
            </a:r>
            <a:r>
              <a:rPr lang="de-AT" dirty="0" smtClean="0"/>
              <a:t>2001: Ök.-Rat </a:t>
            </a:r>
            <a:r>
              <a:rPr lang="de-AT" dirty="0"/>
              <a:t>Dipl.-HLFL-Ing. Josef </a:t>
            </a:r>
            <a:r>
              <a:rPr lang="de-AT" dirty="0" smtClean="0"/>
              <a:t>Wess</a:t>
            </a:r>
          </a:p>
          <a:p>
            <a:pPr marL="0" lvl="1">
              <a:lnSpc>
                <a:spcPts val="2500"/>
              </a:lnSpc>
            </a:pPr>
            <a:endParaRPr lang="de-DE" dirty="0" smtClean="0"/>
          </a:p>
          <a:p>
            <a:pPr marL="0" lvl="1" indent="0">
              <a:lnSpc>
                <a:spcPts val="2500"/>
              </a:lnSpc>
              <a:buNone/>
            </a:pPr>
            <a:endParaRPr lang="de-DE" dirty="0"/>
          </a:p>
          <a:p>
            <a:pPr marL="0">
              <a:lnSpc>
                <a:spcPts val="2500"/>
              </a:lnSpc>
              <a:buNone/>
            </a:pPr>
            <a:r>
              <a:rPr lang="de-AT" b="1" dirty="0"/>
              <a:t>Das Büro:</a:t>
            </a:r>
            <a:endParaRPr lang="de-AT" dirty="0"/>
          </a:p>
          <a:p>
            <a:pPr marL="0" lvl="1">
              <a:lnSpc>
                <a:spcPts val="2500"/>
              </a:lnSpc>
            </a:pPr>
            <a:r>
              <a:rPr lang="de-AT" dirty="0" smtClean="0"/>
              <a:t>Wiener </a:t>
            </a:r>
            <a:r>
              <a:rPr lang="de-AT" dirty="0"/>
              <a:t>Straße 2, 2640 Gloggnitz</a:t>
            </a:r>
          </a:p>
          <a:p>
            <a:pPr marL="0" lvl="1">
              <a:lnSpc>
                <a:spcPts val="2500"/>
              </a:lnSpc>
            </a:pPr>
            <a:endParaRPr lang="de-AT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6F6F8"/>
              </a:clrFrom>
              <a:clrTo>
                <a:srgbClr val="F6F6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" t="6061" r="4545" b="15159"/>
          <a:stretch/>
        </p:blipFill>
        <p:spPr>
          <a:xfrm>
            <a:off x="5076056" y="3679457"/>
            <a:ext cx="3888432" cy="248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73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81000" y="1340768"/>
            <a:ext cx="838200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25000"/>
              <a:buFont typeface="Wingdings" pitchFamily="2" charset="2"/>
              <a:buChar char=" 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95275" indent="-238125" algn="l" rtl="0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2pPr>
            <a:lvl3pPr marL="565150" indent="-268288" algn="l" rtl="0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3pPr>
            <a:lvl4pPr marL="847725" indent="-280988" algn="l" rtl="0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1103313" indent="-254000" algn="l" rtl="0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1560513" indent="-254000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017713" indent="-254000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474913" indent="-254000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2932113" indent="-254000" algn="l" rtl="0" eaLnBrk="1" fontAlgn="base" hangingPunct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>
                <a:schemeClr val="fol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>
              <a:lnSpc>
                <a:spcPts val="2500"/>
              </a:lnSpc>
              <a:buFont typeface="Wingdings" pitchFamily="2" charset="2"/>
              <a:buNone/>
            </a:pPr>
            <a:r>
              <a:rPr lang="de-AT" b="1" kern="0" dirty="0" smtClean="0">
                <a:solidFill>
                  <a:schemeClr val="accent1"/>
                </a:solidFill>
              </a:rPr>
              <a:t>Bauernkammer Gloggnitz</a:t>
            </a:r>
            <a:endParaRPr lang="de-AT" kern="0" dirty="0" smtClean="0"/>
          </a:p>
          <a:p>
            <a:pPr marL="0">
              <a:lnSpc>
                <a:spcPts val="2500"/>
              </a:lnSpc>
              <a:buFont typeface="Wingdings" pitchFamily="2" charset="2"/>
              <a:buNone/>
            </a:pPr>
            <a:r>
              <a:rPr lang="de-AT" b="1" kern="0" dirty="0" smtClean="0"/>
              <a:t>Die Sekretäre:</a:t>
            </a:r>
            <a:endParaRPr lang="de-AT" kern="0" dirty="0" smtClean="0"/>
          </a:p>
          <a:p>
            <a:pPr marL="0" lvl="1">
              <a:lnSpc>
                <a:spcPts val="2500"/>
              </a:lnSpc>
            </a:pPr>
            <a:r>
              <a:rPr lang="de-DE" kern="0" dirty="0" smtClean="0"/>
              <a:t>1922 – 1938: Ing. Josef </a:t>
            </a:r>
            <a:r>
              <a:rPr lang="de-DE" kern="0" dirty="0" err="1" smtClean="0"/>
              <a:t>Waidhofer</a:t>
            </a:r>
            <a:endParaRPr lang="de-AT" kern="0" dirty="0" smtClean="0"/>
          </a:p>
          <a:p>
            <a:pPr marL="0" lvl="1">
              <a:lnSpc>
                <a:spcPts val="2500"/>
              </a:lnSpc>
            </a:pPr>
            <a:r>
              <a:rPr lang="de-AT" dirty="0"/>
              <a:t>1938 – 1945: </a:t>
            </a:r>
            <a:r>
              <a:rPr lang="de-AT" i="1" dirty="0"/>
              <a:t>Auflösung der Bauernkammer durch Nationalsozialisten</a:t>
            </a:r>
          </a:p>
          <a:p>
            <a:pPr marL="0" lvl="1">
              <a:lnSpc>
                <a:spcPts val="2500"/>
              </a:lnSpc>
            </a:pPr>
            <a:r>
              <a:rPr lang="de-AT" kern="0" dirty="0" smtClean="0"/>
              <a:t>                      Ing. Johann Stiegler</a:t>
            </a:r>
          </a:p>
          <a:p>
            <a:pPr marL="0" lvl="1">
              <a:lnSpc>
                <a:spcPts val="2500"/>
              </a:lnSpc>
            </a:pPr>
            <a:r>
              <a:rPr lang="de-AT" kern="0" dirty="0" smtClean="0">
                <a:solidFill>
                  <a:srgbClr val="FF0000"/>
                </a:solidFill>
              </a:rPr>
              <a:t>                     </a:t>
            </a:r>
            <a:r>
              <a:rPr lang="de-AT" kern="0" dirty="0" smtClean="0"/>
              <a:t> OLWR DI Walter Klammer</a:t>
            </a:r>
          </a:p>
          <a:p>
            <a:pPr marL="0" lvl="1">
              <a:lnSpc>
                <a:spcPts val="2500"/>
              </a:lnSpc>
            </a:pPr>
            <a:r>
              <a:rPr lang="de-AT" kern="0" dirty="0" smtClean="0"/>
              <a:t>1970 – 1972: OLWR Ing. Adolf </a:t>
            </a:r>
            <a:r>
              <a:rPr lang="de-AT" kern="0" dirty="0" err="1" smtClean="0"/>
              <a:t>Foith</a:t>
            </a:r>
            <a:endParaRPr lang="de-AT" kern="0" dirty="0" smtClean="0"/>
          </a:p>
          <a:p>
            <a:pPr marL="0" lvl="1">
              <a:lnSpc>
                <a:spcPts val="2500"/>
              </a:lnSpc>
            </a:pPr>
            <a:r>
              <a:rPr lang="de-AT" kern="0" dirty="0" smtClean="0"/>
              <a:t>1972 </a:t>
            </a:r>
            <a:r>
              <a:rPr lang="de-AT" kern="0" dirty="0"/>
              <a:t>– 1990: OLWR Dipl.-Ing. Alois Scherz </a:t>
            </a:r>
          </a:p>
          <a:p>
            <a:pPr marL="0" lvl="1">
              <a:lnSpc>
                <a:spcPts val="2500"/>
              </a:lnSpc>
            </a:pPr>
            <a:r>
              <a:rPr lang="de-AT" kern="0" dirty="0"/>
              <a:t>1990 – 2001: OLWR Dipl.-Ing. Martin Weihs</a:t>
            </a:r>
          </a:p>
          <a:p>
            <a:pPr marL="0" lvl="1">
              <a:lnSpc>
                <a:spcPts val="2500"/>
              </a:lnSpc>
              <a:buFont typeface="Wingdings" pitchFamily="2" charset="2"/>
              <a:buNone/>
            </a:pPr>
            <a:endParaRPr lang="de-AT" sz="1800" kern="0" dirty="0" smtClean="0">
              <a:solidFill>
                <a:srgbClr val="FF0000"/>
              </a:solidFill>
            </a:endParaRPr>
          </a:p>
          <a:p>
            <a:pPr marL="0" lvl="1">
              <a:lnSpc>
                <a:spcPts val="2500"/>
              </a:lnSpc>
              <a:buFont typeface="Wingdings" pitchFamily="2" charset="2"/>
              <a:buNone/>
            </a:pPr>
            <a:r>
              <a:rPr lang="de-AT" b="1" kern="0" dirty="0" smtClean="0"/>
              <a:t>Die Forstsekretäre:</a:t>
            </a:r>
          </a:p>
          <a:p>
            <a:pPr marL="0" lvl="1">
              <a:lnSpc>
                <a:spcPts val="2500"/>
              </a:lnSpc>
            </a:pPr>
            <a:r>
              <a:rPr lang="de-AT" dirty="0" smtClean="0"/>
              <a:t>ab 1961: OFR </a:t>
            </a:r>
            <a:r>
              <a:rPr lang="de-AT" dirty="0"/>
              <a:t>Dipl.-Ing. Edwin </a:t>
            </a:r>
            <a:r>
              <a:rPr lang="de-AT" dirty="0" err="1"/>
              <a:t>Tüchy</a:t>
            </a:r>
            <a:endParaRPr lang="de-AT" kern="0" dirty="0" smtClean="0"/>
          </a:p>
          <a:p>
            <a:pPr marL="0" lvl="1">
              <a:lnSpc>
                <a:spcPts val="2500"/>
              </a:lnSpc>
            </a:pPr>
            <a:r>
              <a:rPr lang="de-AT" kern="0" dirty="0" smtClean="0"/>
              <a:t>1961 – 1991: OFR Dipl.-Ing. Rudolf </a:t>
            </a:r>
            <a:r>
              <a:rPr lang="de-AT" kern="0" dirty="0" err="1" smtClean="0"/>
              <a:t>Gradnitzer</a:t>
            </a:r>
            <a:endParaRPr lang="de-AT" kern="0" dirty="0" smtClean="0"/>
          </a:p>
          <a:p>
            <a:pPr marL="0" lvl="1">
              <a:lnSpc>
                <a:spcPts val="2500"/>
              </a:lnSpc>
            </a:pPr>
            <a:r>
              <a:rPr lang="de-AT" kern="0" dirty="0" smtClean="0"/>
              <a:t>1992 – 2001: OFR Dipl.-Ing. Franz </a:t>
            </a:r>
            <a:r>
              <a:rPr lang="de-AT" kern="0" dirty="0" err="1" smtClean="0"/>
              <a:t>Puchegger</a:t>
            </a:r>
            <a:endParaRPr lang="de-AT" kern="0" dirty="0" smtClean="0"/>
          </a:p>
          <a:p>
            <a:pPr marL="0" lvl="1" indent="0">
              <a:lnSpc>
                <a:spcPts val="2500"/>
              </a:lnSpc>
              <a:buFont typeface="Wingdings" pitchFamily="2" charset="2"/>
              <a:buNone/>
            </a:pPr>
            <a:endParaRPr lang="de-AT" sz="1800" kern="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12776"/>
            <a:ext cx="8511480" cy="4752528"/>
          </a:xfrm>
        </p:spPr>
        <p:txBody>
          <a:bodyPr/>
          <a:lstStyle/>
          <a:p>
            <a:pPr marL="0">
              <a:lnSpc>
                <a:spcPts val="2500"/>
              </a:lnSpc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Telefonische u. Büro-Beratungen in der BBK Neunkirchen (Jahr 2021)</a:t>
            </a:r>
          </a:p>
          <a:p>
            <a:pPr marL="0">
              <a:lnSpc>
                <a:spcPct val="100000"/>
              </a:lnSpc>
              <a:buNone/>
            </a:pPr>
            <a:endParaRPr lang="de-AT" sz="1500" b="1" dirty="0" smtClean="0">
              <a:solidFill>
                <a:schemeClr val="accent1"/>
              </a:solidFill>
            </a:endParaRPr>
          </a:p>
          <a:p>
            <a:pPr marL="0">
              <a:lnSpc>
                <a:spcPts val="2500"/>
              </a:lnSpc>
              <a:buNone/>
            </a:pPr>
            <a:r>
              <a:rPr lang="de-AT" sz="1800" b="1" dirty="0" smtClean="0"/>
              <a:t>Kammersekretär / Recht, Steuer, Soziales</a:t>
            </a:r>
            <a:endParaRPr lang="de-AT" sz="1800" dirty="0"/>
          </a:p>
          <a:p>
            <a:pPr marL="0">
              <a:lnSpc>
                <a:spcPts val="2500"/>
              </a:lnSpc>
              <a:buFont typeface="Wingdings" pitchFamily="2" charset="2"/>
              <a:buNone/>
            </a:pPr>
            <a:r>
              <a:rPr lang="de-AT" sz="1800" dirty="0" smtClean="0"/>
              <a:t>334 Kundenkontakte (DI Martin Weihs)</a:t>
            </a:r>
          </a:p>
          <a:p>
            <a:pPr marL="0">
              <a:lnSpc>
                <a:spcPct val="100000"/>
              </a:lnSpc>
              <a:buNone/>
            </a:pPr>
            <a:endParaRPr lang="de-AT" sz="1000" b="1" dirty="0" smtClean="0">
              <a:solidFill>
                <a:schemeClr val="accent1"/>
              </a:solidFill>
            </a:endParaRPr>
          </a:p>
          <a:p>
            <a:pPr marL="0">
              <a:lnSpc>
                <a:spcPts val="2500"/>
              </a:lnSpc>
              <a:buNone/>
            </a:pPr>
            <a:r>
              <a:rPr lang="de-AT" sz="1800" b="1" dirty="0"/>
              <a:t>Forstwirtschaft</a:t>
            </a:r>
          </a:p>
          <a:p>
            <a:pPr marL="0">
              <a:lnSpc>
                <a:spcPts val="2500"/>
              </a:lnSpc>
              <a:buNone/>
            </a:pPr>
            <a:r>
              <a:rPr lang="de-AT" sz="1800" dirty="0" smtClean="0">
                <a:solidFill>
                  <a:srgbClr val="FF0000"/>
                </a:solidFill>
              </a:rPr>
              <a:t>231 Lieferscheine</a:t>
            </a:r>
            <a:r>
              <a:rPr lang="de-AT" sz="1800" dirty="0" smtClean="0"/>
              <a:t> Kundenkontakte (DI Nikolaus Bellos)</a:t>
            </a:r>
            <a:endParaRPr lang="de-AT" sz="1800" dirty="0"/>
          </a:p>
          <a:p>
            <a:pPr marL="0">
              <a:lnSpc>
                <a:spcPct val="100000"/>
              </a:lnSpc>
              <a:buNone/>
            </a:pPr>
            <a:endParaRPr lang="de-DE" sz="1000" b="1" dirty="0">
              <a:solidFill>
                <a:schemeClr val="accent1"/>
              </a:solidFill>
            </a:endParaRPr>
          </a:p>
          <a:p>
            <a:pPr marL="0">
              <a:lnSpc>
                <a:spcPts val="2500"/>
              </a:lnSpc>
              <a:buNone/>
            </a:pPr>
            <a:r>
              <a:rPr lang="de-AT" sz="1800" b="1" dirty="0" smtClean="0"/>
              <a:t>Tierhaltung / Invekos</a:t>
            </a:r>
            <a:endParaRPr lang="de-AT" sz="1800" dirty="0"/>
          </a:p>
          <a:p>
            <a:pPr marL="0">
              <a:lnSpc>
                <a:spcPts val="2500"/>
              </a:lnSpc>
              <a:buNone/>
            </a:pPr>
            <a:r>
              <a:rPr lang="de-AT" sz="1800" dirty="0" smtClean="0"/>
              <a:t>1600 Kundenkontakte (DI Johannes Scherz)</a:t>
            </a:r>
            <a:endParaRPr lang="de-AT" sz="1800" dirty="0"/>
          </a:p>
          <a:p>
            <a:pPr marL="0">
              <a:lnSpc>
                <a:spcPct val="100000"/>
              </a:lnSpc>
              <a:buNone/>
            </a:pPr>
            <a:endParaRPr lang="de-DE" sz="1000" b="1" dirty="0">
              <a:solidFill>
                <a:schemeClr val="accent1"/>
              </a:solidFill>
            </a:endParaRPr>
          </a:p>
          <a:p>
            <a:pPr marL="0">
              <a:lnSpc>
                <a:spcPts val="2500"/>
              </a:lnSpc>
              <a:buNone/>
            </a:pPr>
            <a:r>
              <a:rPr lang="de-AT" sz="1800" b="1" dirty="0"/>
              <a:t>Pflanzenbau / Invekos</a:t>
            </a:r>
            <a:endParaRPr lang="de-AT" sz="1800" dirty="0"/>
          </a:p>
          <a:p>
            <a:pPr marL="0">
              <a:lnSpc>
                <a:spcPts val="2500"/>
              </a:lnSpc>
              <a:buNone/>
            </a:pPr>
            <a:r>
              <a:rPr lang="de-AT" sz="1800" dirty="0">
                <a:solidFill>
                  <a:srgbClr val="FF0000"/>
                </a:solidFill>
              </a:rPr>
              <a:t>XXX</a:t>
            </a:r>
            <a:r>
              <a:rPr lang="de-AT" sz="1800" dirty="0"/>
              <a:t> Kundenkontakte (Christoph Edelhofer)</a:t>
            </a:r>
          </a:p>
          <a:p>
            <a:pPr marL="0">
              <a:lnSpc>
                <a:spcPct val="100000"/>
              </a:lnSpc>
              <a:buNone/>
            </a:pPr>
            <a:endParaRPr lang="de-DE" sz="1000" b="1" dirty="0">
              <a:solidFill>
                <a:schemeClr val="accent1"/>
              </a:solidFill>
            </a:endParaRPr>
          </a:p>
          <a:p>
            <a:pPr marL="0">
              <a:lnSpc>
                <a:spcPts val="2500"/>
              </a:lnSpc>
              <a:buNone/>
            </a:pPr>
            <a:r>
              <a:rPr lang="de-AT" sz="1800" b="1" dirty="0"/>
              <a:t>Betriebswirtschaft</a:t>
            </a:r>
            <a:endParaRPr lang="de-AT" sz="1800" dirty="0"/>
          </a:p>
          <a:p>
            <a:pPr marL="0">
              <a:lnSpc>
                <a:spcPts val="2500"/>
              </a:lnSpc>
              <a:buNone/>
            </a:pPr>
            <a:r>
              <a:rPr lang="de-AT" sz="1800" dirty="0"/>
              <a:t>238 </a:t>
            </a:r>
            <a:r>
              <a:rPr lang="de-AT" sz="1800" dirty="0" smtClean="0"/>
              <a:t>Kundenkontakte (Michael Wagner, BSc.)</a:t>
            </a:r>
          </a:p>
          <a:p>
            <a:pPr marL="0">
              <a:lnSpc>
                <a:spcPts val="2500"/>
              </a:lnSpc>
              <a:buNone/>
            </a:pPr>
            <a:r>
              <a:rPr lang="de-DE" sz="1800" dirty="0" smtClean="0"/>
              <a:t>147 Kundenkontakte (Juli – Dez. 2021 – Michael Nothnagel, BSc.)</a:t>
            </a:r>
            <a:endParaRPr lang="de-AT" sz="1800" dirty="0" smtClean="0"/>
          </a:p>
        </p:txBody>
      </p:sp>
    </p:spTree>
    <p:extLst>
      <p:ext uri="{BB962C8B-B14F-4D97-AF65-F5344CB8AC3E}">
        <p14:creationId xmlns:p14="http://schemas.microsoft.com/office/powerpoint/2010/main" val="245509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12776"/>
            <a:ext cx="8511480" cy="4752528"/>
          </a:xfrm>
        </p:spPr>
        <p:txBody>
          <a:bodyPr/>
          <a:lstStyle/>
          <a:p>
            <a:pPr marL="0">
              <a:lnSpc>
                <a:spcPts val="2500"/>
              </a:lnSpc>
              <a:buNone/>
            </a:pPr>
            <a:r>
              <a:rPr lang="de-DE" b="1" dirty="0" smtClean="0">
                <a:solidFill>
                  <a:schemeClr val="accent1"/>
                </a:solidFill>
              </a:rPr>
              <a:t>Telefonische u. Büro-Beratungen in der BBK Neunkirchen (Jahr 2021)</a:t>
            </a:r>
          </a:p>
          <a:p>
            <a:pPr marL="0">
              <a:lnSpc>
                <a:spcPct val="100000"/>
              </a:lnSpc>
              <a:buNone/>
            </a:pPr>
            <a:endParaRPr lang="de-DE" sz="1500" b="1" dirty="0" smtClean="0">
              <a:solidFill>
                <a:schemeClr val="accent1"/>
              </a:solidFill>
            </a:endParaRPr>
          </a:p>
          <a:p>
            <a:pPr marL="0">
              <a:lnSpc>
                <a:spcPts val="2500"/>
              </a:lnSpc>
              <a:buNone/>
            </a:pPr>
            <a:r>
              <a:rPr lang="de-AT" sz="1800" b="1" dirty="0" smtClean="0"/>
              <a:t>Kundenkontakte: rund 3.000 Beratungen </a:t>
            </a:r>
          </a:p>
          <a:p>
            <a:pPr marL="0">
              <a:lnSpc>
                <a:spcPts val="2500"/>
              </a:lnSpc>
              <a:buNone/>
            </a:pPr>
            <a:endParaRPr lang="de-DE" sz="1800" b="1" dirty="0"/>
          </a:p>
          <a:p>
            <a:pPr marL="0" lvl="1">
              <a:lnSpc>
                <a:spcPts val="2500"/>
              </a:lnSpc>
            </a:pPr>
            <a:r>
              <a:rPr lang="de-DE" dirty="0">
                <a:ea typeface="+mn-ea"/>
                <a:cs typeface="+mn-cs"/>
              </a:rPr>
              <a:t>Beratungen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Interessensvertretungen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Entschädigungsberechnungen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Förderabwicklung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Betriebskonzepte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Wald- </a:t>
            </a:r>
            <a:r>
              <a:rPr lang="de-DE" smtClean="0">
                <a:ea typeface="+mn-ea"/>
                <a:cs typeface="+mn-cs"/>
              </a:rPr>
              <a:t>und Feldbegehungen</a:t>
            </a:r>
            <a:endParaRPr lang="de-DE" dirty="0" smtClean="0">
              <a:ea typeface="+mn-ea"/>
              <a:cs typeface="+mn-cs"/>
            </a:endParaRP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Waldbauberatungen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Kursorganisationen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Informationsveranstaltungen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Arbeitskreise</a:t>
            </a:r>
          </a:p>
          <a:p>
            <a:pPr marL="0" lvl="1">
              <a:lnSpc>
                <a:spcPts val="2500"/>
              </a:lnSpc>
            </a:pPr>
            <a:r>
              <a:rPr lang="de-DE" dirty="0" smtClean="0">
                <a:ea typeface="+mn-ea"/>
                <a:cs typeface="+mn-cs"/>
              </a:rPr>
              <a:t>Behördliche Tätigkeiten (</a:t>
            </a:r>
            <a:r>
              <a:rPr lang="de-DE" dirty="0" err="1" smtClean="0">
                <a:ea typeface="+mn-ea"/>
                <a:cs typeface="+mn-cs"/>
              </a:rPr>
              <a:t>Phytosanitäre</a:t>
            </a:r>
            <a:r>
              <a:rPr lang="de-DE" dirty="0" smtClean="0">
                <a:ea typeface="+mn-ea"/>
                <a:cs typeface="+mn-cs"/>
              </a:rPr>
              <a:t> Kontrolle)</a:t>
            </a:r>
            <a:endParaRPr lang="de-DE" dirty="0">
              <a:ea typeface="+mn-ea"/>
              <a:cs typeface="+mn-cs"/>
            </a:endParaRPr>
          </a:p>
          <a:p>
            <a:pPr marL="0">
              <a:lnSpc>
                <a:spcPts val="2500"/>
              </a:lnSpc>
              <a:buNone/>
            </a:pPr>
            <a:endParaRPr lang="de-AT" sz="1800" b="1" dirty="0" smtClean="0"/>
          </a:p>
        </p:txBody>
      </p:sp>
    </p:spTree>
    <p:extLst>
      <p:ext uri="{BB962C8B-B14F-4D97-AF65-F5344CB8AC3E}">
        <p14:creationId xmlns:p14="http://schemas.microsoft.com/office/powerpoint/2010/main" val="338122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74788"/>
            <a:ext cx="8382000" cy="4690516"/>
          </a:xfrm>
        </p:spPr>
        <p:txBody>
          <a:bodyPr/>
          <a:lstStyle/>
          <a:p>
            <a:pPr>
              <a:lnSpc>
                <a:spcPts val="2500"/>
              </a:lnSpc>
              <a:buFont typeface="Wingdings" pitchFamily="2" charset="2"/>
              <a:buNone/>
            </a:pPr>
            <a:r>
              <a:rPr lang="de-AT" b="1" dirty="0" smtClean="0">
                <a:solidFill>
                  <a:schemeClr val="accent1"/>
                </a:solidFill>
              </a:rPr>
              <a:t>Die Bezirksbäuerinnen:</a:t>
            </a:r>
            <a:endParaRPr lang="de-AT" dirty="0" smtClean="0"/>
          </a:p>
          <a:p>
            <a:pPr>
              <a:lnSpc>
                <a:spcPct val="100000"/>
              </a:lnSpc>
              <a:buFont typeface="Wingdings" pitchFamily="2" charset="2"/>
              <a:buNone/>
            </a:pPr>
            <a:r>
              <a:rPr lang="de-AT" sz="1800" b="1" dirty="0" smtClean="0"/>
              <a:t>Neunkirchen:</a:t>
            </a:r>
            <a:endParaRPr lang="de-AT" sz="1800" dirty="0" smtClean="0"/>
          </a:p>
          <a:p>
            <a:pPr lvl="1">
              <a:lnSpc>
                <a:spcPct val="100000"/>
              </a:lnSpc>
            </a:pPr>
            <a:r>
              <a:rPr lang="de-AT" sz="1800" dirty="0" smtClean="0"/>
              <a:t>Johanna Schmid </a:t>
            </a:r>
          </a:p>
          <a:p>
            <a:pPr lvl="1">
              <a:lnSpc>
                <a:spcPct val="100000"/>
              </a:lnSpc>
            </a:pPr>
            <a:r>
              <a:rPr lang="de-DE" sz="1800" dirty="0" smtClean="0"/>
              <a:t>Waltraud Bauer</a:t>
            </a:r>
          </a:p>
          <a:p>
            <a:pPr lvl="1">
              <a:lnSpc>
                <a:spcPct val="100000"/>
              </a:lnSpc>
            </a:pPr>
            <a:r>
              <a:rPr lang="de-DE" sz="1800" dirty="0" smtClean="0"/>
              <a:t>Maria </a:t>
            </a:r>
            <a:r>
              <a:rPr lang="de-DE" sz="1800" dirty="0" err="1" smtClean="0"/>
              <a:t>Kremsl</a:t>
            </a:r>
            <a:endParaRPr lang="de-AT" sz="1800" dirty="0" smtClean="0"/>
          </a:p>
          <a:p>
            <a:pPr lvl="1">
              <a:lnSpc>
                <a:spcPct val="100000"/>
              </a:lnSpc>
            </a:pPr>
            <a:r>
              <a:rPr lang="de-AT" sz="1800" dirty="0" smtClean="0"/>
              <a:t>Gertrude </a:t>
            </a:r>
            <a:r>
              <a:rPr lang="de-AT" sz="1800" dirty="0" err="1" smtClean="0"/>
              <a:t>Schitkowitz</a:t>
            </a:r>
            <a:endParaRPr lang="de-AT" sz="1800" dirty="0"/>
          </a:p>
          <a:p>
            <a:pPr lvl="1">
              <a:lnSpc>
                <a:spcPct val="100000"/>
              </a:lnSpc>
            </a:pPr>
            <a:r>
              <a:rPr lang="de-AT" sz="1800" dirty="0" smtClean="0"/>
              <a:t>Ök.-</a:t>
            </a:r>
            <a:r>
              <a:rPr lang="de-AT" sz="1800" dirty="0"/>
              <a:t>Rätin Anna Brandstetter</a:t>
            </a:r>
          </a:p>
          <a:p>
            <a:pPr lvl="1">
              <a:lnSpc>
                <a:spcPct val="100000"/>
              </a:lnSpc>
            </a:pPr>
            <a:r>
              <a:rPr lang="de-AT" sz="1800" dirty="0" smtClean="0"/>
              <a:t>seit 2015:  Karoline Ofenböck</a:t>
            </a:r>
            <a:endParaRPr lang="de-AT" sz="1800" dirty="0"/>
          </a:p>
          <a:p>
            <a:pPr lvl="1">
              <a:lnSpc>
                <a:spcPct val="100000"/>
              </a:lnSpc>
              <a:buFont typeface="Wingdings" pitchFamily="2" charset="2"/>
              <a:buNone/>
            </a:pPr>
            <a:endParaRPr lang="de-AT" sz="1600" dirty="0" smtClean="0"/>
          </a:p>
          <a:p>
            <a:pPr lvl="1">
              <a:lnSpc>
                <a:spcPct val="100000"/>
              </a:lnSpc>
              <a:buFont typeface="Wingdings" pitchFamily="2" charset="2"/>
              <a:buNone/>
            </a:pPr>
            <a:r>
              <a:rPr lang="de-AT" sz="1800" b="1" dirty="0" smtClean="0"/>
              <a:t>Aspang:</a:t>
            </a:r>
          </a:p>
          <a:p>
            <a:pPr lvl="1">
              <a:lnSpc>
                <a:spcPct val="100000"/>
              </a:lnSpc>
            </a:pPr>
            <a:r>
              <a:rPr lang="de-AT" sz="1800" dirty="0" smtClean="0"/>
              <a:t>Erna </a:t>
            </a:r>
            <a:r>
              <a:rPr lang="de-AT" sz="1800" dirty="0" err="1" smtClean="0"/>
              <a:t>Punkl</a:t>
            </a:r>
            <a:endParaRPr lang="de-AT" sz="1800" dirty="0" smtClean="0"/>
          </a:p>
          <a:p>
            <a:pPr lvl="1">
              <a:lnSpc>
                <a:spcPct val="100000"/>
              </a:lnSpc>
            </a:pPr>
            <a:r>
              <a:rPr lang="de-AT" sz="1800" dirty="0" smtClean="0"/>
              <a:t>Ök.-Rätin Anna Brandstetter</a:t>
            </a:r>
          </a:p>
          <a:p>
            <a:pPr lvl="1">
              <a:lnSpc>
                <a:spcPct val="100000"/>
              </a:lnSpc>
            </a:pPr>
            <a:endParaRPr lang="de-DE" sz="1600" dirty="0"/>
          </a:p>
          <a:p>
            <a:pPr lvl="1">
              <a:lnSpc>
                <a:spcPct val="100000"/>
              </a:lnSpc>
              <a:buNone/>
            </a:pPr>
            <a:r>
              <a:rPr lang="de-AT" sz="1800" b="1" dirty="0" smtClean="0"/>
              <a:t>Gloggnitz:</a:t>
            </a:r>
            <a:endParaRPr lang="de-AT" sz="1800" b="1" dirty="0"/>
          </a:p>
          <a:p>
            <a:pPr lvl="1">
              <a:lnSpc>
                <a:spcPct val="100000"/>
              </a:lnSpc>
            </a:pPr>
            <a:r>
              <a:rPr lang="de-DE" sz="1800" dirty="0" smtClean="0"/>
              <a:t>Elisabeth </a:t>
            </a:r>
            <a:r>
              <a:rPr lang="de-DE" sz="1800" dirty="0" err="1" smtClean="0"/>
              <a:t>Niederl</a:t>
            </a:r>
            <a:endParaRPr lang="de-AT" sz="1800" dirty="0" smtClean="0"/>
          </a:p>
          <a:p>
            <a:pPr lvl="1">
              <a:lnSpc>
                <a:spcPct val="100000"/>
              </a:lnSpc>
            </a:pPr>
            <a:r>
              <a:rPr lang="de-AT" sz="1800" dirty="0" smtClean="0"/>
              <a:t>Helene Weitzbauer</a:t>
            </a:r>
          </a:p>
          <a:p>
            <a:pPr lvl="1">
              <a:lnSpc>
                <a:spcPct val="100000"/>
              </a:lnSpc>
            </a:pPr>
            <a:r>
              <a:rPr lang="de-AT" sz="1800" dirty="0" smtClean="0"/>
              <a:t>Maria Mayerhofer</a:t>
            </a:r>
            <a:endParaRPr lang="de-AT" sz="1800" dirty="0"/>
          </a:p>
        </p:txBody>
      </p:sp>
    </p:spTree>
    <p:extLst>
      <p:ext uri="{BB962C8B-B14F-4D97-AF65-F5344CB8AC3E}">
        <p14:creationId xmlns:p14="http://schemas.microsoft.com/office/powerpoint/2010/main" val="331428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368482"/>
            <a:ext cx="3125849" cy="2344387"/>
          </a:xfr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821" y="1412776"/>
            <a:ext cx="3675665" cy="2452358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18" y="3780200"/>
            <a:ext cx="3193237" cy="2394928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821" y="4107567"/>
            <a:ext cx="3675665" cy="2067561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473" y="2526894"/>
            <a:ext cx="3411053" cy="2558290"/>
          </a:xfrm>
          <a:prstGeom prst="ellipse">
            <a:avLst/>
          </a:prstGeom>
          <a:ln w="190500" cap="rnd">
            <a:noFill/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4025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/>
          <a:lstStyle/>
          <a:p>
            <a:r>
              <a:rPr lang="de-DE" dirty="0"/>
              <a:t>100 Jahre LK NÖ – Verlass di drauf!</a:t>
            </a:r>
            <a:endParaRPr lang="de-AT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6" y="1678292"/>
            <a:ext cx="3201820" cy="4269093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2848" y="2211932"/>
            <a:ext cx="4269092" cy="320182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117" y="1678292"/>
            <a:ext cx="2401364" cy="426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8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_fb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94F36"/>
      </a:lt2>
      <a:accent1>
        <a:srgbClr val="007A3B"/>
      </a:accent1>
      <a:accent2>
        <a:srgbClr val="A0A0A0"/>
      </a:accent2>
      <a:accent3>
        <a:srgbClr val="FFFFFF"/>
      </a:accent3>
      <a:accent4>
        <a:srgbClr val="000000"/>
      </a:accent4>
      <a:accent5>
        <a:srgbClr val="AABEAF"/>
      </a:accent5>
      <a:accent6>
        <a:srgbClr val="919191"/>
      </a:accent6>
      <a:hlink>
        <a:srgbClr val="D4C78F"/>
      </a:hlink>
      <a:folHlink>
        <a:srgbClr val="C0B1A8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94F36"/>
        </a:lt2>
        <a:accent1>
          <a:srgbClr val="007A3B"/>
        </a:accent1>
        <a:accent2>
          <a:srgbClr val="A0A0A0"/>
        </a:accent2>
        <a:accent3>
          <a:srgbClr val="FFFFFF"/>
        </a:accent3>
        <a:accent4>
          <a:srgbClr val="000000"/>
        </a:accent4>
        <a:accent5>
          <a:srgbClr val="AABEAF"/>
        </a:accent5>
        <a:accent6>
          <a:srgbClr val="919191"/>
        </a:accent6>
        <a:hlink>
          <a:srgbClr val="D4C78F"/>
        </a:hlink>
        <a:folHlink>
          <a:srgbClr val="C0B1A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standard_fb</Template>
  <TotalTime>0</TotalTime>
  <Words>1386</Words>
  <Application>Microsoft Office PowerPoint</Application>
  <PresentationFormat>Bildschirmpräsentation (4:3)</PresentationFormat>
  <Paragraphs>274</Paragraphs>
  <Slides>25</Slides>
  <Notes>0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25</vt:i4>
      </vt:variant>
    </vt:vector>
  </HeadingPairs>
  <TitlesOfParts>
    <vt:vector size="29" baseType="lpstr">
      <vt:lpstr>Arial</vt:lpstr>
      <vt:lpstr>Calibri</vt:lpstr>
      <vt:lpstr>Wingdings</vt:lpstr>
      <vt:lpstr>standard_fb</vt:lpstr>
      <vt:lpstr>100 Jahre  Landwirtschaftskammer Niederösterreich  </vt:lpstr>
      <vt:lpstr>PowerPoint-Präsentation</vt:lpstr>
      <vt:lpstr>PowerPoint-Präsentation</vt:lpstr>
      <vt:lpstr>PowerPoint-Präsentation</vt:lpstr>
      <vt:lpstr>100 Jahre LK NÖ – Verlass di drauf!</vt:lpstr>
      <vt:lpstr>PowerPoint-Präsentation</vt:lpstr>
      <vt:lpstr>PowerPoint-Präsentation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  <vt:lpstr>100 Jahre LK NÖ – Verlass di drauf!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90 Jahre  Landwirtschaftskammer Niederösterreich 90 Jahre Bewegte Zeiten. Starker Partner.</dc:title>
  <dc:creator>Luger  Anneliese (LK-NÖ)</dc:creator>
  <cp:lastModifiedBy>Stangl Carina (BBK Neunkirchen)</cp:lastModifiedBy>
  <cp:revision>197</cp:revision>
  <cp:lastPrinted>2022-02-16T08:07:32Z</cp:lastPrinted>
  <dcterms:created xsi:type="dcterms:W3CDTF">2011-09-14T07:40:31Z</dcterms:created>
  <dcterms:modified xsi:type="dcterms:W3CDTF">2022-03-31T12:56:27Z</dcterms:modified>
</cp:coreProperties>
</file>